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3" r:id="rId3"/>
    <p:sldMasterId id="2147483680" r:id="rId4"/>
    <p:sldMasterId id="2147483686" r:id="rId5"/>
    <p:sldMasterId id="2147483693" r:id="rId6"/>
  </p:sldMasterIdLst>
  <p:notesMasterIdLst>
    <p:notesMasterId r:id="rId43"/>
  </p:notesMasterIdLst>
  <p:handoutMasterIdLst>
    <p:handoutMasterId r:id="rId44"/>
  </p:handoutMasterIdLst>
  <p:sldIdLst>
    <p:sldId id="256" r:id="rId7"/>
    <p:sldId id="323" r:id="rId8"/>
    <p:sldId id="322" r:id="rId9"/>
    <p:sldId id="324" r:id="rId10"/>
    <p:sldId id="328" r:id="rId11"/>
    <p:sldId id="291" r:id="rId12"/>
    <p:sldId id="293" r:id="rId13"/>
    <p:sldId id="297" r:id="rId14"/>
    <p:sldId id="327" r:id="rId15"/>
    <p:sldId id="295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26" r:id="rId30"/>
    <p:sldId id="311" r:id="rId31"/>
    <p:sldId id="313" r:id="rId32"/>
    <p:sldId id="314" r:id="rId33"/>
    <p:sldId id="315" r:id="rId34"/>
    <p:sldId id="316" r:id="rId35"/>
    <p:sldId id="317" r:id="rId36"/>
    <p:sldId id="318" r:id="rId37"/>
    <p:sldId id="330" r:id="rId38"/>
    <p:sldId id="329" r:id="rId39"/>
    <p:sldId id="320" r:id="rId40"/>
    <p:sldId id="321" r:id="rId41"/>
    <p:sldId id="290" r:id="rId42"/>
  </p:sldIdLst>
  <p:sldSz cx="9144000" cy="5143500" type="screen16x9"/>
  <p:notesSz cx="6858000" cy="9144000"/>
  <p:defaultTextStyle>
    <a:defPPr>
      <a:defRPr lang="es-E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002"/>
    <a:srgbClr val="326500"/>
    <a:srgbClr val="018373"/>
    <a:srgbClr val="567383"/>
    <a:srgbClr val="155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00" autoAdjust="0"/>
  </p:normalViewPr>
  <p:slideViewPr>
    <p:cSldViewPr snapToGrid="0" showGuides="1">
      <p:cViewPr varScale="1">
        <p:scale>
          <a:sx n="88" d="100"/>
          <a:sy n="88" d="100"/>
        </p:scale>
        <p:origin x="642" y="72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7920848300806088E-2"/>
          <c:y val="6.7565768554451788E-2"/>
          <c:w val="0.9254437869822485"/>
          <c:h val="0.72499999999999998"/>
        </c:manualLayout>
      </c:layout>
      <c:ofPieChart>
        <c:ofPieType val="pie"/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8A0000"/>
              </a:solidFill>
            </c:spPr>
            <c:extLst>
              <c:ext xmlns:c16="http://schemas.microsoft.com/office/drawing/2014/chart" uri="{C3380CC4-5D6E-409C-BE32-E72D297353CC}">
                <c16:uniqueId val="{00000001-17D9-4DF9-8962-20D60FF26E3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17D9-4DF9-8962-20D60FF26E3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17D9-4DF9-8962-20D60FF26E3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17D9-4DF9-8962-20D60FF26E3F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17D9-4DF9-8962-20D60FF26E3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7-17D9-4DF9-8962-20D60FF26E3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8-17D9-4DF9-8962-20D60FF26E3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9-17D9-4DF9-8962-20D60FF26E3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A-17D9-4DF9-8962-20D60FF26E3F}"/>
              </c:ext>
            </c:extLst>
          </c:dPt>
          <c:dPt>
            <c:idx val="9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C-17D9-4DF9-8962-20D60FF26E3F}"/>
              </c:ext>
            </c:extLst>
          </c:dPt>
          <c:dLbls>
            <c:dLbl>
              <c:idx val="0"/>
              <c:layout>
                <c:manualLayout>
                  <c:x val="0.12453331815353247"/>
                  <c:y val="-4.6109710767705633E-2"/>
                </c:manualLayout>
              </c:layout>
              <c:tx>
                <c:rich>
                  <a:bodyPr/>
                  <a:lstStyle/>
                  <a:p>
                    <a:pPr>
                      <a:defRPr sz="11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100" b="1" i="0" u="none" strike="noStrike" baseline="0" dirty="0" smtClean="0">
                        <a:solidFill>
                          <a:srgbClr val="FFFFFF"/>
                        </a:solidFill>
                        <a:latin typeface="Leelawadee UI Semilight"/>
                        <a:cs typeface="Leelawadee UI Semilight"/>
                      </a:rPr>
                      <a:t>49,2%</a:t>
                    </a:r>
                    <a:endParaRPr lang="en-US" sz="1100" b="1" i="0" u="none" strike="noStrike" baseline="0" dirty="0">
                      <a:solidFill>
                        <a:srgbClr val="FFFFFF"/>
                      </a:solidFill>
                      <a:latin typeface="Leelawadee UI Semilight"/>
                      <a:cs typeface="Leelawadee UI Semilight"/>
                    </a:endParaRPr>
                  </a:p>
                  <a:p>
                    <a:pPr>
                      <a:defRPr sz="11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100" b="1" i="0" u="none" strike="noStrike" baseline="0" dirty="0" err="1">
                        <a:solidFill>
                          <a:srgbClr val="FFFFFF"/>
                        </a:solidFill>
                        <a:latin typeface="Leelawadee UI Semilight"/>
                        <a:cs typeface="Leelawadee UI Semilight"/>
                      </a:rPr>
                      <a:t>España</a:t>
                    </a:r>
                    <a:endParaRPr lang="en-US" sz="1100" b="1" i="0" u="none" strike="noStrike" baseline="0" dirty="0">
                      <a:solidFill>
                        <a:srgbClr val="FFFFFF"/>
                      </a:solidFill>
                      <a:latin typeface="Leelawadee UI Semilight"/>
                      <a:cs typeface="Leelawadee UI Semilight"/>
                    </a:endParaRPr>
                  </a:p>
                </c:rich>
              </c:tx>
              <c:numFmt formatCode="#.#00%" sourceLinked="0"/>
              <c:spPr>
                <a:noFill/>
                <a:ln w="2734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7D9-4DF9-8962-20D60FF26E3F}"/>
                </c:ext>
              </c:extLst>
            </c:dLbl>
            <c:dLbl>
              <c:idx val="1"/>
              <c:layout>
                <c:manualLayout>
                  <c:x val="7.5370144374351952E-2"/>
                  <c:y val="3.9828179052166304E-2"/>
                </c:manualLayout>
              </c:layout>
              <c:tx>
                <c:rich>
                  <a:bodyPr/>
                  <a:lstStyle/>
                  <a:p>
                    <a:pPr>
                      <a:defRPr sz="11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100" b="1" i="0" u="none" strike="noStrike" baseline="0" dirty="0" smtClean="0">
                        <a:solidFill>
                          <a:srgbClr val="000000"/>
                        </a:solidFill>
                        <a:latin typeface="Leelawadee UI Semilight"/>
                        <a:cs typeface="Leelawadee UI Semilight"/>
                      </a:rPr>
                      <a:t>2,9%</a:t>
                    </a:r>
                    <a:endParaRPr lang="en-US" sz="1100" b="1" i="0" u="none" strike="noStrike" baseline="0" dirty="0">
                      <a:solidFill>
                        <a:srgbClr val="000000"/>
                      </a:solidFill>
                      <a:latin typeface="Leelawadee UI Semilight"/>
                      <a:cs typeface="Leelawadee UI Semilight"/>
                    </a:endParaRPr>
                  </a:p>
                  <a:p>
                    <a:pPr>
                      <a:defRPr sz="11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100" b="1" i="0" u="none" strike="noStrike" baseline="0" dirty="0">
                        <a:solidFill>
                          <a:srgbClr val="000000"/>
                        </a:solidFill>
                        <a:latin typeface="Leelawadee UI Semilight"/>
                        <a:cs typeface="Leelawadee UI Semilight"/>
                      </a:rPr>
                      <a:t>Europa </a:t>
                    </a:r>
                  </a:p>
                  <a:p>
                    <a:pPr>
                      <a:defRPr sz="11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100" b="1" i="0" u="none" strike="noStrike" baseline="0" dirty="0">
                        <a:solidFill>
                          <a:srgbClr val="000000"/>
                        </a:solidFill>
                        <a:latin typeface="Leelawadee UI Semilight"/>
                        <a:cs typeface="Leelawadee UI Semilight"/>
                      </a:rPr>
                      <a:t>Occidental</a:t>
                    </a:r>
                  </a:p>
                </c:rich>
              </c:tx>
              <c:numFmt formatCode="#.#00%" sourceLinked="0"/>
              <c:spPr>
                <a:noFill/>
                <a:ln w="2734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7D9-4DF9-8962-20D60FF26E3F}"/>
                </c:ext>
              </c:extLst>
            </c:dLbl>
            <c:dLbl>
              <c:idx val="2"/>
              <c:layout>
                <c:manualLayout>
                  <c:x val="-2.5277221237123729E-2"/>
                  <c:y val="0.11249700471696907"/>
                </c:manualLayout>
              </c:layout>
              <c:tx>
                <c:rich>
                  <a:bodyPr/>
                  <a:lstStyle/>
                  <a:p>
                    <a:pPr>
                      <a:defRPr sz="11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100" b="1" i="0" u="none" strike="noStrike" baseline="0" dirty="0" smtClean="0">
                        <a:solidFill>
                          <a:srgbClr val="000000"/>
                        </a:solidFill>
                        <a:latin typeface="Leelawadee UI Semilight"/>
                        <a:cs typeface="Leelawadee UI Semilight"/>
                      </a:rPr>
                      <a:t>4,8%</a:t>
                    </a:r>
                    <a:endParaRPr lang="en-US" sz="1100" b="1" i="0" u="none" strike="noStrike" baseline="0" dirty="0">
                      <a:solidFill>
                        <a:srgbClr val="000000"/>
                      </a:solidFill>
                      <a:latin typeface="Leelawadee UI Semilight"/>
                      <a:cs typeface="Leelawadee UI Semilight"/>
                    </a:endParaRPr>
                  </a:p>
                  <a:p>
                    <a:pPr>
                      <a:defRPr sz="11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100" b="1" i="0" u="none" strike="noStrike" baseline="0" dirty="0">
                        <a:solidFill>
                          <a:srgbClr val="000000"/>
                        </a:solidFill>
                        <a:latin typeface="Leelawadee UI Semilight"/>
                        <a:cs typeface="Leelawadee UI Semilight"/>
                      </a:rPr>
                      <a:t>Africa </a:t>
                    </a:r>
                  </a:p>
                  <a:p>
                    <a:pPr>
                      <a:defRPr sz="11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100" b="1" i="0" u="none" strike="noStrike" baseline="0" dirty="0" err="1">
                        <a:solidFill>
                          <a:srgbClr val="000000"/>
                        </a:solidFill>
                        <a:latin typeface="Leelawadee UI Semilight"/>
                        <a:cs typeface="Leelawadee UI Semilight"/>
                      </a:rPr>
                      <a:t>Subsahariana</a:t>
                    </a:r>
                    <a:endParaRPr lang="en-US" sz="1100" b="1" i="0" u="none" strike="noStrike" baseline="0" dirty="0">
                      <a:solidFill>
                        <a:srgbClr val="000000"/>
                      </a:solidFill>
                      <a:latin typeface="Leelawadee UI Semilight"/>
                      <a:cs typeface="Leelawadee UI Semilight"/>
                    </a:endParaRPr>
                  </a:p>
                </c:rich>
              </c:tx>
              <c:numFmt formatCode="#.#00%" sourceLinked="0"/>
              <c:spPr>
                <a:noFill/>
                <a:ln w="2734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7D9-4DF9-8962-20D60FF26E3F}"/>
                </c:ext>
              </c:extLst>
            </c:dLbl>
            <c:dLbl>
              <c:idx val="3"/>
              <c:layout>
                <c:manualLayout>
                  <c:x val="2.749523874939893E-2"/>
                  <c:y val="-6.8687980267526802E-2"/>
                </c:manualLayout>
              </c:layout>
              <c:tx>
                <c:rich>
                  <a:bodyPr/>
                  <a:lstStyle/>
                  <a:p>
                    <a:pPr>
                      <a:defRPr sz="11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s-ES" sz="1100" b="1" i="0" u="none" strike="noStrike" baseline="0" dirty="0" smtClean="0">
                        <a:solidFill>
                          <a:srgbClr val="000000"/>
                        </a:solidFill>
                        <a:latin typeface="Leelawadee UI Semilight"/>
                        <a:cs typeface="Leelawadee UI Semilight"/>
                      </a:rPr>
                      <a:t>1,4%</a:t>
                    </a:r>
                    <a:endParaRPr lang="es-ES" sz="1100" b="1" i="0" u="none" strike="noStrike" baseline="0" dirty="0">
                      <a:solidFill>
                        <a:srgbClr val="000000"/>
                      </a:solidFill>
                      <a:latin typeface="Leelawadee UI Semilight"/>
                      <a:cs typeface="Leelawadee UI Semilight"/>
                    </a:endParaRPr>
                  </a:p>
                  <a:p>
                    <a:pPr>
                      <a:defRPr sz="11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s-ES" sz="1100" b="1" i="0" u="none" strike="noStrike" baseline="0" dirty="0" smtClean="0">
                        <a:solidFill>
                          <a:srgbClr val="000000"/>
                        </a:solidFill>
                        <a:latin typeface="Leelawadee UI Semilight"/>
                        <a:cs typeface="Leelawadee UI Semilight"/>
                      </a:rPr>
                      <a:t>Norte de África y Oriente Medio</a:t>
                    </a:r>
                    <a:endParaRPr lang="es-ES" sz="1100" b="1" i="0" u="none" strike="noStrike" baseline="0" dirty="0">
                      <a:solidFill>
                        <a:srgbClr val="000000"/>
                      </a:solidFill>
                      <a:latin typeface="Leelawadee UI Semilight"/>
                      <a:cs typeface="Leelawadee UI Semilight"/>
                    </a:endParaRPr>
                  </a:p>
                </c:rich>
              </c:tx>
              <c:numFmt formatCode="#.#00%" sourceLinked="0"/>
              <c:spPr>
                <a:noFill/>
                <a:ln w="2734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7D9-4DF9-8962-20D60FF26E3F}"/>
                </c:ext>
              </c:extLst>
            </c:dLbl>
            <c:dLbl>
              <c:idx val="4"/>
              <c:layout>
                <c:manualLayout>
                  <c:x val="-0.11290164661217507"/>
                  <c:y val="0.2210778425634701"/>
                </c:manualLayout>
              </c:layout>
              <c:tx>
                <c:rich>
                  <a:bodyPr/>
                  <a:lstStyle/>
                  <a:p>
                    <a:pPr>
                      <a:defRPr sz="11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s-ES" sz="1100" b="1" i="0" u="none" strike="noStrike" baseline="0" dirty="0" smtClean="0">
                        <a:solidFill>
                          <a:srgbClr val="FFFFFF"/>
                        </a:solidFill>
                        <a:latin typeface="Leelawadee UI Semilight"/>
                        <a:cs typeface="Leelawadee UI Semilight"/>
                      </a:rPr>
                      <a:t>37,6%</a:t>
                    </a:r>
                    <a:endParaRPr lang="es-ES" sz="1100" b="1" i="0" u="none" strike="noStrike" baseline="0" dirty="0">
                      <a:solidFill>
                        <a:srgbClr val="FFFFFF"/>
                      </a:solidFill>
                      <a:latin typeface="Leelawadee UI Semilight"/>
                      <a:cs typeface="Leelawadee UI Semilight"/>
                    </a:endParaRPr>
                  </a:p>
                  <a:p>
                    <a:pPr>
                      <a:defRPr sz="11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s-ES" sz="1100" b="1" i="0" u="none" strike="noStrike" baseline="0" dirty="0" err="1">
                        <a:solidFill>
                          <a:srgbClr val="FFFFFF"/>
                        </a:solidFill>
                        <a:latin typeface="Leelawadee UI Semilight"/>
                        <a:cs typeface="Leelawadee UI Semilight"/>
                      </a:rPr>
                      <a:t>América</a:t>
                    </a:r>
                    <a:r>
                      <a:rPr lang="es-ES" sz="1100" b="1" i="0" u="none" strike="noStrike" baseline="0" dirty="0">
                        <a:solidFill>
                          <a:srgbClr val="FFFFFF"/>
                        </a:solidFill>
                        <a:latin typeface="Leelawadee UI Semilight"/>
                        <a:cs typeface="Leelawadee UI Semilight"/>
                      </a:rPr>
                      <a:t> </a:t>
                    </a:r>
                    <a:r>
                      <a:rPr lang="es-ES" sz="1100" b="1" i="0" u="none" strike="noStrike" baseline="0" dirty="0" smtClean="0">
                        <a:solidFill>
                          <a:srgbClr val="FFFFFF"/>
                        </a:solidFill>
                        <a:latin typeface="Leelawadee UI Semilight"/>
                        <a:cs typeface="Leelawadee UI Semilight"/>
                      </a:rPr>
                      <a:t>Latina y Caribe</a:t>
                    </a:r>
                    <a:endParaRPr lang="es-ES" sz="1100" b="1" i="0" u="none" strike="noStrike" baseline="0" dirty="0">
                      <a:solidFill>
                        <a:srgbClr val="FFFFFF"/>
                      </a:solidFill>
                      <a:latin typeface="Leelawadee UI Semilight"/>
                      <a:cs typeface="Leelawadee UI Semilight"/>
                    </a:endParaRPr>
                  </a:p>
                </c:rich>
              </c:tx>
              <c:numFmt formatCode="#.#00%" sourceLinked="0"/>
              <c:spPr>
                <a:noFill/>
                <a:ln w="2734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7D9-4DF9-8962-20D60FF26E3F}"/>
                </c:ext>
              </c:extLst>
            </c:dLbl>
            <c:dLbl>
              <c:idx val="5"/>
              <c:layout>
                <c:manualLayout>
                  <c:x val="4.2476052854734353E-2"/>
                  <c:y val="-6.152005281399571E-2"/>
                </c:manualLayout>
              </c:layout>
              <c:tx>
                <c:rich>
                  <a:bodyPr/>
                  <a:lstStyle/>
                  <a:p>
                    <a:pPr>
                      <a:defRPr sz="11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100" b="1" i="0" u="none" strike="noStrike" baseline="0" dirty="0" smtClean="0">
                        <a:solidFill>
                          <a:srgbClr val="000000"/>
                        </a:solidFill>
                        <a:latin typeface="Leelawadee UI Semilight"/>
                        <a:cs typeface="Leelawadee UI Semilight"/>
                      </a:rPr>
                      <a:t>0,3%</a:t>
                    </a:r>
                    <a:endParaRPr lang="en-US" sz="1100" b="1" i="0" u="none" strike="noStrike" baseline="0" dirty="0">
                      <a:solidFill>
                        <a:srgbClr val="000000"/>
                      </a:solidFill>
                      <a:latin typeface="Leelawadee UI Semilight"/>
                      <a:cs typeface="Leelawadee UI Semilight"/>
                    </a:endParaRPr>
                  </a:p>
                  <a:p>
                    <a:pPr>
                      <a:defRPr sz="11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100" b="1" i="0" u="none" strike="noStrike" baseline="0" dirty="0" err="1">
                        <a:solidFill>
                          <a:srgbClr val="000000"/>
                        </a:solidFill>
                        <a:latin typeface="Leelawadee UI Semilight"/>
                        <a:cs typeface="Leelawadee UI Semilight"/>
                      </a:rPr>
                      <a:t>América</a:t>
                    </a:r>
                    <a:r>
                      <a:rPr lang="en-US" sz="1100" b="1" i="0" u="none" strike="noStrike" baseline="0" dirty="0">
                        <a:solidFill>
                          <a:srgbClr val="000000"/>
                        </a:solidFill>
                        <a:latin typeface="Leelawadee UI Semilight"/>
                        <a:cs typeface="Leelawadee UI Semilight"/>
                      </a:rPr>
                      <a:t> Norte</a:t>
                    </a:r>
                  </a:p>
                </c:rich>
              </c:tx>
              <c:numFmt formatCode="#.#00%" sourceLinked="0"/>
              <c:spPr>
                <a:noFill/>
                <a:ln w="2734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7D9-4DF9-8962-20D60FF26E3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D9-4DF9-8962-20D60FF26E3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D9-4DF9-8962-20D60FF26E3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D9-4DF9-8962-20D60FF26E3F}"/>
                </c:ext>
              </c:extLst>
            </c:dLbl>
            <c:dLbl>
              <c:idx val="9"/>
              <c:layout>
                <c:manualLayout>
                  <c:x val="-0.14983414590707719"/>
                  <c:y val="-2.0693797809908061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eelawadee UI Semilight" panose="020B0402040204020203" pitchFamily="34" charset="-34"/>
                        <a:cs typeface="Leelawadee UI Semilight" panose="020B0402040204020203" pitchFamily="34" charset="-34"/>
                      </a:defRPr>
                    </a:pPr>
                    <a:r>
                      <a:rPr lang="en-US" sz="1100" dirty="0" smtClean="0"/>
                      <a:t>50,8%</a:t>
                    </a:r>
                    <a:endParaRPr lang="en-US" sz="1100" dirty="0"/>
                  </a:p>
                </c:rich>
              </c:tx>
              <c:numFmt formatCode="#.00%" sourceLinked="0"/>
              <c:spPr>
                <a:noFill/>
                <a:ln w="2734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7D9-4DF9-8962-20D60FF26E3F}"/>
                </c:ext>
              </c:extLst>
            </c:dLbl>
            <c:numFmt formatCode="#.#00%" sourceLinked="0"/>
            <c:spPr>
              <a:noFill/>
              <a:ln w="27340">
                <a:noFill/>
              </a:ln>
            </c:spPr>
            <c:txPr>
              <a:bodyPr/>
              <a:lstStyle/>
              <a:p>
                <a:pPr>
                  <a:defRPr sz="1100" b="1">
                    <a:latin typeface="Leelawadee UI Semilight" panose="020B0402040204020203" pitchFamily="34" charset="-34"/>
                    <a:cs typeface="Leelawadee UI Semilight" panose="020B0402040204020203" pitchFamily="34" charset="-34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8"/>
                <c:pt idx="0">
                  <c:v>España</c:v>
                </c:pt>
                <c:pt idx="1">
                  <c:v>Europa Occidental</c:v>
                </c:pt>
                <c:pt idx="2">
                  <c:v>África subsahariana</c:v>
                </c:pt>
                <c:pt idx="3">
                  <c:v>África Norte y Oriente Medio</c:v>
                </c:pt>
                <c:pt idx="4">
                  <c:v>América Latina y Caribe</c:v>
                </c:pt>
                <c:pt idx="5">
                  <c:v>América Norte</c:v>
                </c:pt>
                <c:pt idx="6">
                  <c:v>Europa Este</c:v>
                </c:pt>
                <c:pt idx="7">
                  <c:v>Asia y Oceanía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4432</c:v>
                </c:pt>
                <c:pt idx="1">
                  <c:v>263</c:v>
                </c:pt>
                <c:pt idx="2">
                  <c:v>434</c:v>
                </c:pt>
                <c:pt idx="3">
                  <c:v>128</c:v>
                </c:pt>
                <c:pt idx="4">
                  <c:v>3393</c:v>
                </c:pt>
                <c:pt idx="5">
                  <c:v>29</c:v>
                </c:pt>
                <c:pt idx="6">
                  <c:v>263</c:v>
                </c:pt>
                <c:pt idx="7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7D9-4DF9-8962-20D60FF26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8"/>
        <c:secondPieSize val="75"/>
        <c:serLines/>
      </c:ofPieChart>
      <c:spPr>
        <a:noFill/>
        <a:ln w="27340">
          <a:noFill/>
        </a:ln>
      </c:spPr>
    </c:plotArea>
    <c:plotVisOnly val="1"/>
    <c:dispBlanksAs val="zero"/>
    <c:showDLblsOverMax val="0"/>
  </c:chart>
  <c:txPr>
    <a:bodyPr/>
    <a:lstStyle/>
    <a:p>
      <a:pPr>
        <a:defRPr sz="1937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EDADES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0-0EDC-4206-B6A3-592796A6864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0EDC-4206-B6A3-592796A68644}"/>
              </c:ext>
            </c:extLst>
          </c:dPt>
          <c:dPt>
            <c:idx val="2"/>
            <c:bubble3D val="0"/>
            <c:spPr>
              <a:solidFill>
                <a:srgbClr val="8A0000"/>
              </a:solidFill>
            </c:spPr>
            <c:extLst>
              <c:ext xmlns:c16="http://schemas.microsoft.com/office/drawing/2014/chart" uri="{C3380CC4-5D6E-409C-BE32-E72D297353CC}">
                <c16:uniqueId val="{00000002-0EDC-4206-B6A3-592796A68644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0EDC-4206-B6A3-592796A68644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4-0EDC-4206-B6A3-592796A68644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EDC-4206-B6A3-592796A68644}"/>
              </c:ext>
            </c:extLst>
          </c:dPt>
          <c:dLbls>
            <c:dLbl>
              <c:idx val="0"/>
              <c:layout>
                <c:manualLayout>
                  <c:x val="-6.25E-2"/>
                  <c:y val="1.13057238654394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EDC-4206-B6A3-592796A68644}"/>
                </c:ext>
              </c:extLst>
            </c:dLbl>
            <c:dLbl>
              <c:idx val="1"/>
              <c:layout>
                <c:manualLayout>
                  <c:x val="8.5646896382043508E-2"/>
                  <c:y val="8.029994437225676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DC-4206-B6A3-592796A68644}"/>
                </c:ext>
              </c:extLst>
            </c:dLbl>
            <c:dLbl>
              <c:idx val="2"/>
              <c:layout>
                <c:manualLayout>
                  <c:x val="4.5034029878755898E-2"/>
                  <c:y val="4.32601997515486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EDC-4206-B6A3-592796A68644}"/>
                </c:ext>
              </c:extLst>
            </c:dLbl>
            <c:dLbl>
              <c:idx val="3"/>
              <c:layout>
                <c:manualLayout>
                  <c:x val="-0.14029832385304722"/>
                  <c:y val="-0.1031589378690776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DC-4206-B6A3-592796A68644}"/>
                </c:ext>
              </c:extLst>
            </c:dLbl>
            <c:dLbl>
              <c:idx val="5"/>
              <c:layout>
                <c:manualLayout>
                  <c:x val="-6.458333333333334E-2"/>
                  <c:y val="3.61783163694062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EDC-4206-B6A3-592796A68644}"/>
                </c:ext>
              </c:extLst>
            </c:dLbl>
            <c:spPr>
              <a:noFill/>
              <a:ln w="1658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Leelawadee UI Semilight" panose="020B0402040204020203" pitchFamily="34" charset="-34"/>
                    <a:cs typeface="Leelawadee UI Semilight" panose="020B0402040204020203" pitchFamily="34" charset="-34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Hoja1!$A$2:$A$7</c:f>
              <c:strCache>
                <c:ptCount val="6"/>
                <c:pt idx="0">
                  <c:v>&lt;15</c:v>
                </c:pt>
                <c:pt idx="1">
                  <c:v>15-19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&gt;49</c:v>
                </c:pt>
              </c:strCache>
            </c:strRef>
          </c:cat>
          <c:val>
            <c:numRef>
              <c:f>Hoja1!$B$2:$B$7</c:f>
              <c:numCache>
                <c:formatCode>0.00%</c:formatCode>
                <c:ptCount val="6"/>
                <c:pt idx="0">
                  <c:v>3.0000000000000001E-3</c:v>
                </c:pt>
                <c:pt idx="1">
                  <c:v>1.7999999999999999E-2</c:v>
                </c:pt>
                <c:pt idx="2">
                  <c:v>0.32400000000000001</c:v>
                </c:pt>
                <c:pt idx="3">
                  <c:v>0.34799999999999998</c:v>
                </c:pt>
                <c:pt idx="4">
                  <c:v>0.19</c:v>
                </c:pt>
                <c:pt idx="5">
                  <c:v>0.11700000000000001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DC-4206-B6A3-592796A68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6580">
          <a:noFill/>
        </a:ln>
      </c:spPr>
    </c:plotArea>
    <c:legend>
      <c:legendPos val="b"/>
      <c:layout>
        <c:manualLayout>
          <c:xMode val="edge"/>
          <c:yMode val="edge"/>
          <c:x val="8.1913735086210901E-2"/>
          <c:y val="0.93498039988866222"/>
          <c:w val="0.85283923178897691"/>
          <c:h val="6.275857597125456E-2"/>
        </c:manualLayout>
      </c:layout>
      <c:overlay val="0"/>
      <c:txPr>
        <a:bodyPr/>
        <a:lstStyle/>
        <a:p>
          <a:pPr>
            <a:defRPr b="1">
              <a:latin typeface="Leelawadee UI Semilight" panose="020B0402040204020203" pitchFamily="34" charset="-34"/>
              <a:cs typeface="Leelawadee UI Semilight" panose="020B0402040204020203" pitchFamily="34" charset="-34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175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6C5AEB-2C35-4331-ADB9-45E57A29FFCA}" type="doc">
      <dgm:prSet loTypeId="urn:microsoft.com/office/officeart/2005/8/layout/pyramid2" loCatId="pyramid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1C208C8-AD29-42A0-B450-1972936A3EB7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Sangre</a:t>
          </a:r>
        </a:p>
      </dgm:t>
    </dgm:pt>
    <dgm:pt modelId="{513CE0F9-95D9-4982-B742-60756EB3A52E}" type="parTrans" cxnId="{261B2626-26E5-4818-80FD-8227EFBF227A}">
      <dgm:prSet/>
      <dgm:spPr/>
      <dgm:t>
        <a:bodyPr/>
        <a:lstStyle/>
        <a:p>
          <a:endParaRPr lang="es-ES"/>
        </a:p>
      </dgm:t>
    </dgm:pt>
    <dgm:pt modelId="{BB0CA4AC-EDE3-46A5-B329-F9FA707F8356}" type="sibTrans" cxnId="{261B2626-26E5-4818-80FD-8227EFBF227A}">
      <dgm:prSet/>
      <dgm:spPr/>
      <dgm:t>
        <a:bodyPr/>
        <a:lstStyle/>
        <a:p>
          <a:endParaRPr lang="es-ES"/>
        </a:p>
      </dgm:t>
    </dgm:pt>
    <dgm:pt modelId="{5FB2AC37-BE49-4708-A603-F5FEAFC3A3F9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Herida abierta </a:t>
          </a:r>
        </a:p>
      </dgm:t>
    </dgm:pt>
    <dgm:pt modelId="{87F59BB0-1E4B-41CA-ABEC-7C6207B72CA4}" type="parTrans" cxnId="{6D618DE8-74B5-4F0B-9CF5-AFBDF1CF9BE7}">
      <dgm:prSet/>
      <dgm:spPr/>
      <dgm:t>
        <a:bodyPr/>
        <a:lstStyle/>
        <a:p>
          <a:endParaRPr lang="es-ES"/>
        </a:p>
      </dgm:t>
    </dgm:pt>
    <dgm:pt modelId="{037051C7-96B4-4C4E-A855-0D2CF5CC1821}" type="sibTrans" cxnId="{6D618DE8-74B5-4F0B-9CF5-AFBDF1CF9BE7}">
      <dgm:prSet/>
      <dgm:spPr/>
      <dgm:t>
        <a:bodyPr/>
        <a:lstStyle/>
        <a:p>
          <a:endParaRPr lang="es-ES"/>
        </a:p>
      </dgm:t>
    </dgm:pt>
    <dgm:pt modelId="{D5158DBD-4174-45EC-9156-A16962F80506}">
      <dgm:prSet phldrT="[Texto]"/>
      <dgm:spPr/>
      <dgm:t>
        <a:bodyPr/>
        <a:lstStyle/>
        <a:p>
          <a:r>
            <a:rPr lang="es-ES" b="1" dirty="0" smtClean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Mucosa vaginal</a:t>
          </a:r>
          <a:endParaRPr lang="es-ES" b="1" dirty="0">
            <a:latin typeface="Leelawadee UI Semilight" panose="020B0402040204020203" pitchFamily="34" charset="-34"/>
            <a:cs typeface="Leelawadee UI Semilight" panose="020B0402040204020203" pitchFamily="34" charset="-34"/>
          </a:endParaRPr>
        </a:p>
      </dgm:t>
    </dgm:pt>
    <dgm:pt modelId="{32FAC1B0-69BD-427D-97C7-E57FD653F95E}" type="parTrans" cxnId="{55CA46FB-5CA5-43DD-BB4A-81E640558D9E}">
      <dgm:prSet/>
      <dgm:spPr/>
      <dgm:t>
        <a:bodyPr/>
        <a:lstStyle/>
        <a:p>
          <a:endParaRPr lang="es-ES"/>
        </a:p>
      </dgm:t>
    </dgm:pt>
    <dgm:pt modelId="{79E97411-C89F-472B-9E06-CA3D689B4B0E}" type="sibTrans" cxnId="{55CA46FB-5CA5-43DD-BB4A-81E640558D9E}">
      <dgm:prSet/>
      <dgm:spPr/>
      <dgm:t>
        <a:bodyPr/>
        <a:lstStyle/>
        <a:p>
          <a:endParaRPr lang="es-ES"/>
        </a:p>
      </dgm:t>
    </dgm:pt>
    <dgm:pt modelId="{0B830F05-1971-4E06-8295-DEA60737FD9B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Flujo vaginal</a:t>
          </a:r>
        </a:p>
      </dgm:t>
    </dgm:pt>
    <dgm:pt modelId="{D8D00100-1FEB-4ED0-8C28-8BBC1E55E941}" type="parTrans" cxnId="{C2E8346D-36BD-46E2-A44C-0A9138308B13}">
      <dgm:prSet/>
      <dgm:spPr/>
      <dgm:t>
        <a:bodyPr/>
        <a:lstStyle/>
        <a:p>
          <a:endParaRPr lang="es-ES"/>
        </a:p>
      </dgm:t>
    </dgm:pt>
    <dgm:pt modelId="{85FC1224-192E-40E9-A17A-E15FD6761C45}" type="sibTrans" cxnId="{C2E8346D-36BD-46E2-A44C-0A9138308B13}">
      <dgm:prSet/>
      <dgm:spPr/>
      <dgm:t>
        <a:bodyPr/>
        <a:lstStyle/>
        <a:p>
          <a:endParaRPr lang="es-ES"/>
        </a:p>
      </dgm:t>
    </dgm:pt>
    <dgm:pt modelId="{CCEF732B-346B-4049-8991-F4AB4F0FCF15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Mucosa rectal </a:t>
          </a:r>
        </a:p>
      </dgm:t>
    </dgm:pt>
    <dgm:pt modelId="{866D12C4-715F-46E0-8194-4AAF409378AE}" type="parTrans" cxnId="{ABDEF6DB-A898-4A51-977F-A2B6B610AF05}">
      <dgm:prSet/>
      <dgm:spPr/>
      <dgm:t>
        <a:bodyPr/>
        <a:lstStyle/>
        <a:p>
          <a:endParaRPr lang="es-ES"/>
        </a:p>
      </dgm:t>
    </dgm:pt>
    <dgm:pt modelId="{6C593A62-0261-440D-9D65-E558A4C8A073}" type="sibTrans" cxnId="{ABDEF6DB-A898-4A51-977F-A2B6B610AF05}">
      <dgm:prSet/>
      <dgm:spPr/>
      <dgm:t>
        <a:bodyPr/>
        <a:lstStyle/>
        <a:p>
          <a:endParaRPr lang="es-ES"/>
        </a:p>
      </dgm:t>
    </dgm:pt>
    <dgm:pt modelId="{6D80B56D-DC9D-438A-8AB1-289B3408EC4F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Semen </a:t>
          </a:r>
        </a:p>
      </dgm:t>
    </dgm:pt>
    <dgm:pt modelId="{3AF6E660-FF9A-4629-9083-AE4625A9BE15}" type="parTrans" cxnId="{0B2F48E4-1A98-4851-A88A-D3D7E6D6D113}">
      <dgm:prSet/>
      <dgm:spPr/>
      <dgm:t>
        <a:bodyPr/>
        <a:lstStyle/>
        <a:p>
          <a:endParaRPr lang="es-ES"/>
        </a:p>
      </dgm:t>
    </dgm:pt>
    <dgm:pt modelId="{CF52847A-E2A8-4730-B352-B78D09A9F6F6}" type="sibTrans" cxnId="{0B2F48E4-1A98-4851-A88A-D3D7E6D6D113}">
      <dgm:prSet/>
      <dgm:spPr/>
      <dgm:t>
        <a:bodyPr/>
        <a:lstStyle/>
        <a:p>
          <a:endParaRPr lang="es-ES"/>
        </a:p>
      </dgm:t>
    </dgm:pt>
    <dgm:pt modelId="{B538B796-B004-496B-A239-4337685F7951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Otras mucosas  </a:t>
          </a:r>
        </a:p>
      </dgm:t>
    </dgm:pt>
    <dgm:pt modelId="{3B6DF8C0-BE04-4E08-8682-DC6FDF816F0A}" type="parTrans" cxnId="{F16F4F17-8991-4C93-BBB3-0A1526B37A93}">
      <dgm:prSet/>
      <dgm:spPr/>
      <dgm:t>
        <a:bodyPr/>
        <a:lstStyle/>
        <a:p>
          <a:endParaRPr lang="es-ES"/>
        </a:p>
      </dgm:t>
    </dgm:pt>
    <dgm:pt modelId="{D364F884-6F5F-4A7F-89F7-81B71C5217F8}" type="sibTrans" cxnId="{F16F4F17-8991-4C93-BBB3-0A1526B37A93}">
      <dgm:prSet/>
      <dgm:spPr/>
      <dgm:t>
        <a:bodyPr/>
        <a:lstStyle/>
        <a:p>
          <a:endParaRPr lang="es-ES"/>
        </a:p>
      </dgm:t>
    </dgm:pt>
    <dgm:pt modelId="{0808A258-37EF-458D-B80C-88A63EDC069A}">
      <dgm:prSet phldrT="[Texto]"/>
      <dgm:spPr/>
      <dgm:t>
        <a:bodyPr/>
        <a:lstStyle/>
        <a:p>
          <a:r>
            <a:rPr lang="es-ES" b="1" dirty="0" smtClean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Líquido </a:t>
          </a:r>
          <a:r>
            <a:rPr lang="es-ES" b="1" dirty="0" err="1" smtClean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preseminal</a:t>
          </a:r>
          <a:r>
            <a:rPr lang="es-ES" b="1" dirty="0" smtClean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  </a:t>
          </a:r>
          <a:endParaRPr lang="es-ES" b="1" dirty="0">
            <a:latin typeface="Leelawadee UI Semilight" panose="020B0402040204020203" pitchFamily="34" charset="-34"/>
            <a:cs typeface="Leelawadee UI Semilight" panose="020B0402040204020203" pitchFamily="34" charset="-34"/>
          </a:endParaRPr>
        </a:p>
      </dgm:t>
    </dgm:pt>
    <dgm:pt modelId="{DC579120-1833-4381-91B6-95A919E4A32F}" type="sibTrans" cxnId="{96880A00-5B17-48CE-933F-FA02C4D9BF2A}">
      <dgm:prSet/>
      <dgm:spPr/>
      <dgm:t>
        <a:bodyPr/>
        <a:lstStyle/>
        <a:p>
          <a:endParaRPr lang="es-ES"/>
        </a:p>
      </dgm:t>
    </dgm:pt>
    <dgm:pt modelId="{A36A9DA4-526A-4B0E-B374-5469F9768A10}" type="parTrans" cxnId="{96880A00-5B17-48CE-933F-FA02C4D9BF2A}">
      <dgm:prSet/>
      <dgm:spPr/>
      <dgm:t>
        <a:bodyPr/>
        <a:lstStyle/>
        <a:p>
          <a:endParaRPr lang="es-ES"/>
        </a:p>
      </dgm:t>
    </dgm:pt>
    <dgm:pt modelId="{424081AA-51C0-4DCF-85AF-371B336A824C}" type="pres">
      <dgm:prSet presAssocID="{4F6C5AEB-2C35-4331-ADB9-45E57A29FFC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6FC59C38-9EFA-4187-9CD2-C827EE2F1665}" type="pres">
      <dgm:prSet presAssocID="{4F6C5AEB-2C35-4331-ADB9-45E57A29FFCA}" presName="pyramid" presStyleLbl="node1" presStyleIdx="0" presStyleCnt="1" custLinFactNeighborX="517" custLinFactNeighborY="-13437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/>
        </a:p>
      </dgm:t>
    </dgm:pt>
    <dgm:pt modelId="{37F37308-E53F-4658-A8BB-481B8AEBED6A}" type="pres">
      <dgm:prSet presAssocID="{4F6C5AEB-2C35-4331-ADB9-45E57A29FFCA}" presName="theList" presStyleCnt="0"/>
      <dgm:spPr/>
    </dgm:pt>
    <dgm:pt modelId="{CA3AD827-09C5-4D70-B1F9-D21C21F07989}" type="pres">
      <dgm:prSet presAssocID="{01C208C8-AD29-42A0-B450-1972936A3EB7}" presName="aNode" presStyleLbl="fgAcc1" presStyleIdx="0" presStyleCnt="8" custLinFactY="-11085" custLinFactNeighborX="-99617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8FCBA4-7426-464C-B62D-41720ACBA65E}" type="pres">
      <dgm:prSet presAssocID="{01C208C8-AD29-42A0-B450-1972936A3EB7}" presName="aSpace" presStyleCnt="0"/>
      <dgm:spPr/>
    </dgm:pt>
    <dgm:pt modelId="{0B30204B-E792-4E8B-B385-FC17FA64381F}" type="pres">
      <dgm:prSet presAssocID="{5FB2AC37-BE49-4708-A603-F5FEAFC3A3F9}" presName="aNode" presStyleLbl="fgAcc1" presStyleIdx="1" presStyleCnt="8" custLinFactY="-8827" custLinFactNeighborX="9812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70D1F-1A31-4A0B-B8E1-294AE818E81E}" type="pres">
      <dgm:prSet presAssocID="{5FB2AC37-BE49-4708-A603-F5FEAFC3A3F9}" presName="aSpace" presStyleCnt="0"/>
      <dgm:spPr/>
    </dgm:pt>
    <dgm:pt modelId="{74B8D480-5044-4C01-833B-06F17313E618}" type="pres">
      <dgm:prSet presAssocID="{D5158DBD-4174-45EC-9156-A16962F80506}" presName="aNode" presStyleLbl="fgAcc1" presStyleIdx="2" presStyleCnt="8" custLinFactY="53730" custLinFactNeighborX="927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859B3E-5754-439C-A3DD-76F7D10B98A2}" type="pres">
      <dgm:prSet presAssocID="{D5158DBD-4174-45EC-9156-A16962F80506}" presName="aSpace" presStyleCnt="0"/>
      <dgm:spPr/>
    </dgm:pt>
    <dgm:pt modelId="{3B8F730F-6145-49D6-9773-2FCE27517A15}" type="pres">
      <dgm:prSet presAssocID="{0B830F05-1971-4E06-8295-DEA60737FD9B}" presName="aNode" presStyleLbl="fgAcc1" presStyleIdx="3" presStyleCnt="8" custLinFactY="-100000" custLinFactNeighborX="-99617" custLinFactNeighborY="-1860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294371-2EAC-43C2-8CD2-05829B76B322}" type="pres">
      <dgm:prSet presAssocID="{0B830F05-1971-4E06-8295-DEA60737FD9B}" presName="aSpace" presStyleCnt="0"/>
      <dgm:spPr/>
    </dgm:pt>
    <dgm:pt modelId="{8F6D78EC-8AB0-4E8F-803C-7260546BD4B0}" type="pres">
      <dgm:prSet presAssocID="{CCEF732B-346B-4049-8991-F4AB4F0FCF15}" presName="aNode" presStyleLbl="fgAcc1" presStyleIdx="4" presStyleCnt="8" custLinFactY="5544" custLinFactNeighborX="10001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305548-56F2-42F7-8B38-C0AC51E324DD}" type="pres">
      <dgm:prSet presAssocID="{CCEF732B-346B-4049-8991-F4AB4F0FCF15}" presName="aSpace" presStyleCnt="0"/>
      <dgm:spPr/>
    </dgm:pt>
    <dgm:pt modelId="{A0E57413-BD0F-4142-AEC3-8043582775FC}" type="pres">
      <dgm:prSet presAssocID="{6D80B56D-DC9D-438A-8AB1-289B3408EC4F}" presName="aNode" presStyleLbl="fgAcc1" presStyleIdx="5" presStyleCnt="8" custLinFactY="-114470" custLinFactNeighborX="-99617" custLinFactNeighborY="-2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3B1FDF-5578-4DB9-A16E-7A65EF8DC370}" type="pres">
      <dgm:prSet presAssocID="{6D80B56D-DC9D-438A-8AB1-289B3408EC4F}" presName="aSpace" presStyleCnt="0"/>
      <dgm:spPr/>
    </dgm:pt>
    <dgm:pt modelId="{DD87403E-3F19-43BF-943D-BB72D01B516D}" type="pres">
      <dgm:prSet presAssocID="{0808A258-37EF-458D-B80C-88A63EDC069A}" presName="aNode" presStyleLbl="fgAcc1" presStyleIdx="6" presStyleCnt="8" custLinFactY="-38581" custLinFactNeighborX="-99617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961D63-E0C8-4A69-871F-D69293D79C14}" type="pres">
      <dgm:prSet presAssocID="{0808A258-37EF-458D-B80C-88A63EDC069A}" presName="aSpace" presStyleCnt="0"/>
      <dgm:spPr/>
    </dgm:pt>
    <dgm:pt modelId="{7645EE1D-AB67-4DD8-9D41-B614F078B79B}" type="pres">
      <dgm:prSet presAssocID="{B538B796-B004-496B-A239-4337685F7951}" presName="aNode" presStyleLbl="fgAcc1" presStyleIdx="7" presStyleCnt="8" custLinFactY="-108882" custLinFactNeighborX="11038" custLinFactNeighborY="-2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B526DF-A22B-4CD6-A371-B3F779F8CE09}" type="pres">
      <dgm:prSet presAssocID="{B538B796-B004-496B-A239-4337685F7951}" presName="aSpace" presStyleCnt="0"/>
      <dgm:spPr/>
    </dgm:pt>
  </dgm:ptLst>
  <dgm:cxnLst>
    <dgm:cxn modelId="{4F697DB5-87CA-4247-BE2B-0BE7B9AECB82}" type="presOf" srcId="{5FB2AC37-BE49-4708-A603-F5FEAFC3A3F9}" destId="{0B30204B-E792-4E8B-B385-FC17FA64381F}" srcOrd="0" destOrd="0" presId="urn:microsoft.com/office/officeart/2005/8/layout/pyramid2"/>
    <dgm:cxn modelId="{C207DC48-7A54-4F25-85A0-399CDA948F1D}" type="presOf" srcId="{CCEF732B-346B-4049-8991-F4AB4F0FCF15}" destId="{8F6D78EC-8AB0-4E8F-803C-7260546BD4B0}" srcOrd="0" destOrd="0" presId="urn:microsoft.com/office/officeart/2005/8/layout/pyramid2"/>
    <dgm:cxn modelId="{C2E8346D-36BD-46E2-A44C-0A9138308B13}" srcId="{4F6C5AEB-2C35-4331-ADB9-45E57A29FFCA}" destId="{0B830F05-1971-4E06-8295-DEA60737FD9B}" srcOrd="3" destOrd="0" parTransId="{D8D00100-1FEB-4ED0-8C28-8BBC1E55E941}" sibTransId="{85FC1224-192E-40E9-A17A-E15FD6761C45}"/>
    <dgm:cxn modelId="{23AC9681-BC92-4367-BDEF-DF9CA39127C1}" type="presOf" srcId="{4F6C5AEB-2C35-4331-ADB9-45E57A29FFCA}" destId="{424081AA-51C0-4DCF-85AF-371B336A824C}" srcOrd="0" destOrd="0" presId="urn:microsoft.com/office/officeart/2005/8/layout/pyramid2"/>
    <dgm:cxn modelId="{6D618DE8-74B5-4F0B-9CF5-AFBDF1CF9BE7}" srcId="{4F6C5AEB-2C35-4331-ADB9-45E57A29FFCA}" destId="{5FB2AC37-BE49-4708-A603-F5FEAFC3A3F9}" srcOrd="1" destOrd="0" parTransId="{87F59BB0-1E4B-41CA-ABEC-7C6207B72CA4}" sibTransId="{037051C7-96B4-4C4E-A855-0D2CF5CC1821}"/>
    <dgm:cxn modelId="{55CA46FB-5CA5-43DD-BB4A-81E640558D9E}" srcId="{4F6C5AEB-2C35-4331-ADB9-45E57A29FFCA}" destId="{D5158DBD-4174-45EC-9156-A16962F80506}" srcOrd="2" destOrd="0" parTransId="{32FAC1B0-69BD-427D-97C7-E57FD653F95E}" sibTransId="{79E97411-C89F-472B-9E06-CA3D689B4B0E}"/>
    <dgm:cxn modelId="{ABDEF6DB-A898-4A51-977F-A2B6B610AF05}" srcId="{4F6C5AEB-2C35-4331-ADB9-45E57A29FFCA}" destId="{CCEF732B-346B-4049-8991-F4AB4F0FCF15}" srcOrd="4" destOrd="0" parTransId="{866D12C4-715F-46E0-8194-4AAF409378AE}" sibTransId="{6C593A62-0261-440D-9D65-E558A4C8A073}"/>
    <dgm:cxn modelId="{0B2F48E4-1A98-4851-A88A-D3D7E6D6D113}" srcId="{4F6C5AEB-2C35-4331-ADB9-45E57A29FFCA}" destId="{6D80B56D-DC9D-438A-8AB1-289B3408EC4F}" srcOrd="5" destOrd="0" parTransId="{3AF6E660-FF9A-4629-9083-AE4625A9BE15}" sibTransId="{CF52847A-E2A8-4730-B352-B78D09A9F6F6}"/>
    <dgm:cxn modelId="{7A829938-5EFD-44B1-89F0-2D825CF238A2}" type="presOf" srcId="{0808A258-37EF-458D-B80C-88A63EDC069A}" destId="{DD87403E-3F19-43BF-943D-BB72D01B516D}" srcOrd="0" destOrd="0" presId="urn:microsoft.com/office/officeart/2005/8/layout/pyramid2"/>
    <dgm:cxn modelId="{CAC00417-B21A-44FC-9D24-66EE2479888D}" type="presOf" srcId="{B538B796-B004-496B-A239-4337685F7951}" destId="{7645EE1D-AB67-4DD8-9D41-B614F078B79B}" srcOrd="0" destOrd="0" presId="urn:microsoft.com/office/officeart/2005/8/layout/pyramid2"/>
    <dgm:cxn modelId="{F16F4F17-8991-4C93-BBB3-0A1526B37A93}" srcId="{4F6C5AEB-2C35-4331-ADB9-45E57A29FFCA}" destId="{B538B796-B004-496B-A239-4337685F7951}" srcOrd="7" destOrd="0" parTransId="{3B6DF8C0-BE04-4E08-8682-DC6FDF816F0A}" sibTransId="{D364F884-6F5F-4A7F-89F7-81B71C5217F8}"/>
    <dgm:cxn modelId="{89DA55B7-A75A-4566-9EF6-27113B473657}" type="presOf" srcId="{0B830F05-1971-4E06-8295-DEA60737FD9B}" destId="{3B8F730F-6145-49D6-9773-2FCE27517A15}" srcOrd="0" destOrd="0" presId="urn:microsoft.com/office/officeart/2005/8/layout/pyramid2"/>
    <dgm:cxn modelId="{FC61F40B-FB7A-40C1-B127-BF09475D1AA2}" type="presOf" srcId="{6D80B56D-DC9D-438A-8AB1-289B3408EC4F}" destId="{A0E57413-BD0F-4142-AEC3-8043582775FC}" srcOrd="0" destOrd="0" presId="urn:microsoft.com/office/officeart/2005/8/layout/pyramid2"/>
    <dgm:cxn modelId="{261B2626-26E5-4818-80FD-8227EFBF227A}" srcId="{4F6C5AEB-2C35-4331-ADB9-45E57A29FFCA}" destId="{01C208C8-AD29-42A0-B450-1972936A3EB7}" srcOrd="0" destOrd="0" parTransId="{513CE0F9-95D9-4982-B742-60756EB3A52E}" sibTransId="{BB0CA4AC-EDE3-46A5-B329-F9FA707F8356}"/>
    <dgm:cxn modelId="{6DC3B985-6CB0-45B9-BC8D-BD2FC8E5D35D}" type="presOf" srcId="{D5158DBD-4174-45EC-9156-A16962F80506}" destId="{74B8D480-5044-4C01-833B-06F17313E618}" srcOrd="0" destOrd="0" presId="urn:microsoft.com/office/officeart/2005/8/layout/pyramid2"/>
    <dgm:cxn modelId="{8A700B5E-6B3F-40E3-AE76-70517905D154}" type="presOf" srcId="{01C208C8-AD29-42A0-B450-1972936A3EB7}" destId="{CA3AD827-09C5-4D70-B1F9-D21C21F07989}" srcOrd="0" destOrd="0" presId="urn:microsoft.com/office/officeart/2005/8/layout/pyramid2"/>
    <dgm:cxn modelId="{96880A00-5B17-48CE-933F-FA02C4D9BF2A}" srcId="{4F6C5AEB-2C35-4331-ADB9-45E57A29FFCA}" destId="{0808A258-37EF-458D-B80C-88A63EDC069A}" srcOrd="6" destOrd="0" parTransId="{A36A9DA4-526A-4B0E-B374-5469F9768A10}" sibTransId="{DC579120-1833-4381-91B6-95A919E4A32F}"/>
    <dgm:cxn modelId="{1B09C94C-A7C2-4E81-9B3E-801C27B2FC5D}" type="presParOf" srcId="{424081AA-51C0-4DCF-85AF-371B336A824C}" destId="{6FC59C38-9EFA-4187-9CD2-C827EE2F1665}" srcOrd="0" destOrd="0" presId="urn:microsoft.com/office/officeart/2005/8/layout/pyramid2"/>
    <dgm:cxn modelId="{0F033EA7-6A67-45A6-A2FD-1C152ED64875}" type="presParOf" srcId="{424081AA-51C0-4DCF-85AF-371B336A824C}" destId="{37F37308-E53F-4658-A8BB-481B8AEBED6A}" srcOrd="1" destOrd="0" presId="urn:microsoft.com/office/officeart/2005/8/layout/pyramid2"/>
    <dgm:cxn modelId="{E57FC33F-CBB7-460A-8545-5C024D8BBAA9}" type="presParOf" srcId="{37F37308-E53F-4658-A8BB-481B8AEBED6A}" destId="{CA3AD827-09C5-4D70-B1F9-D21C21F07989}" srcOrd="0" destOrd="0" presId="urn:microsoft.com/office/officeart/2005/8/layout/pyramid2"/>
    <dgm:cxn modelId="{8103592D-BAC0-461F-AC39-993B98CAA942}" type="presParOf" srcId="{37F37308-E53F-4658-A8BB-481B8AEBED6A}" destId="{F58FCBA4-7426-464C-B62D-41720ACBA65E}" srcOrd="1" destOrd="0" presId="urn:microsoft.com/office/officeart/2005/8/layout/pyramid2"/>
    <dgm:cxn modelId="{72BF6277-B9B7-4937-A341-FF5D6F225476}" type="presParOf" srcId="{37F37308-E53F-4658-A8BB-481B8AEBED6A}" destId="{0B30204B-E792-4E8B-B385-FC17FA64381F}" srcOrd="2" destOrd="0" presId="urn:microsoft.com/office/officeart/2005/8/layout/pyramid2"/>
    <dgm:cxn modelId="{F1CF3F58-9345-4F59-ADC3-416AC3366440}" type="presParOf" srcId="{37F37308-E53F-4658-A8BB-481B8AEBED6A}" destId="{72C70D1F-1A31-4A0B-B8E1-294AE818E81E}" srcOrd="3" destOrd="0" presId="urn:microsoft.com/office/officeart/2005/8/layout/pyramid2"/>
    <dgm:cxn modelId="{4ED60925-A331-4019-80EC-B27E9440F17A}" type="presParOf" srcId="{37F37308-E53F-4658-A8BB-481B8AEBED6A}" destId="{74B8D480-5044-4C01-833B-06F17313E618}" srcOrd="4" destOrd="0" presId="urn:microsoft.com/office/officeart/2005/8/layout/pyramid2"/>
    <dgm:cxn modelId="{342EF120-7D0C-47ED-B3BA-DCDCF1AFE270}" type="presParOf" srcId="{37F37308-E53F-4658-A8BB-481B8AEBED6A}" destId="{DD859B3E-5754-439C-A3DD-76F7D10B98A2}" srcOrd="5" destOrd="0" presId="urn:microsoft.com/office/officeart/2005/8/layout/pyramid2"/>
    <dgm:cxn modelId="{DCD23D3A-3657-413D-A89C-6357D9F80555}" type="presParOf" srcId="{37F37308-E53F-4658-A8BB-481B8AEBED6A}" destId="{3B8F730F-6145-49D6-9773-2FCE27517A15}" srcOrd="6" destOrd="0" presId="urn:microsoft.com/office/officeart/2005/8/layout/pyramid2"/>
    <dgm:cxn modelId="{33CF32FE-80B1-4751-8882-6427FB95E583}" type="presParOf" srcId="{37F37308-E53F-4658-A8BB-481B8AEBED6A}" destId="{84294371-2EAC-43C2-8CD2-05829B76B322}" srcOrd="7" destOrd="0" presId="urn:microsoft.com/office/officeart/2005/8/layout/pyramid2"/>
    <dgm:cxn modelId="{C42BBBD0-2F09-4428-9CF7-B3D5BA427F3A}" type="presParOf" srcId="{37F37308-E53F-4658-A8BB-481B8AEBED6A}" destId="{8F6D78EC-8AB0-4E8F-803C-7260546BD4B0}" srcOrd="8" destOrd="0" presId="urn:microsoft.com/office/officeart/2005/8/layout/pyramid2"/>
    <dgm:cxn modelId="{A5B64CE8-E09B-4427-8336-DA14D4187CE2}" type="presParOf" srcId="{37F37308-E53F-4658-A8BB-481B8AEBED6A}" destId="{F7305548-56F2-42F7-8B38-C0AC51E324DD}" srcOrd="9" destOrd="0" presId="urn:microsoft.com/office/officeart/2005/8/layout/pyramid2"/>
    <dgm:cxn modelId="{07F03F0A-B2D8-4E8B-BEC0-9F7AD5607F3E}" type="presParOf" srcId="{37F37308-E53F-4658-A8BB-481B8AEBED6A}" destId="{A0E57413-BD0F-4142-AEC3-8043582775FC}" srcOrd="10" destOrd="0" presId="urn:microsoft.com/office/officeart/2005/8/layout/pyramid2"/>
    <dgm:cxn modelId="{6DDBFE4A-89A8-46DF-8A19-DD14C3B706F9}" type="presParOf" srcId="{37F37308-E53F-4658-A8BB-481B8AEBED6A}" destId="{693B1FDF-5578-4DB9-A16E-7A65EF8DC370}" srcOrd="11" destOrd="0" presId="urn:microsoft.com/office/officeart/2005/8/layout/pyramid2"/>
    <dgm:cxn modelId="{7392343A-A984-4C78-83C0-9B99EFB80E02}" type="presParOf" srcId="{37F37308-E53F-4658-A8BB-481B8AEBED6A}" destId="{DD87403E-3F19-43BF-943D-BB72D01B516D}" srcOrd="12" destOrd="0" presId="urn:microsoft.com/office/officeart/2005/8/layout/pyramid2"/>
    <dgm:cxn modelId="{2127EB1B-0B05-4EDF-8957-7B0D9A0E7624}" type="presParOf" srcId="{37F37308-E53F-4658-A8BB-481B8AEBED6A}" destId="{61961D63-E0C8-4A69-871F-D69293D79C14}" srcOrd="13" destOrd="0" presId="urn:microsoft.com/office/officeart/2005/8/layout/pyramid2"/>
    <dgm:cxn modelId="{AAE56E7A-BD57-4F02-9FF5-C8E964E7CFB1}" type="presParOf" srcId="{37F37308-E53F-4658-A8BB-481B8AEBED6A}" destId="{7645EE1D-AB67-4DD8-9D41-B614F078B79B}" srcOrd="14" destOrd="0" presId="urn:microsoft.com/office/officeart/2005/8/layout/pyramid2"/>
    <dgm:cxn modelId="{5F54DDD8-840F-435B-854D-6F7C4EF2784B}" type="presParOf" srcId="{37F37308-E53F-4658-A8BB-481B8AEBED6A}" destId="{D6B526DF-A22B-4CD6-A371-B3F779F8CE09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6C5AEB-2C35-4331-ADB9-45E57A29FFCA}" type="doc">
      <dgm:prSet loTypeId="urn:microsoft.com/office/officeart/2005/8/layout/pyramid2" loCatId="pyramid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1C208C8-AD29-42A0-B450-1972936A3EB7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Sangre</a:t>
          </a:r>
        </a:p>
      </dgm:t>
    </dgm:pt>
    <dgm:pt modelId="{513CE0F9-95D9-4982-B742-60756EB3A52E}" type="parTrans" cxnId="{261B2626-26E5-4818-80FD-8227EFBF227A}">
      <dgm:prSet/>
      <dgm:spPr/>
      <dgm:t>
        <a:bodyPr/>
        <a:lstStyle/>
        <a:p>
          <a:endParaRPr lang="es-ES"/>
        </a:p>
      </dgm:t>
    </dgm:pt>
    <dgm:pt modelId="{BB0CA4AC-EDE3-46A5-B329-F9FA707F8356}" type="sibTrans" cxnId="{261B2626-26E5-4818-80FD-8227EFBF227A}">
      <dgm:prSet/>
      <dgm:spPr/>
      <dgm:t>
        <a:bodyPr/>
        <a:lstStyle/>
        <a:p>
          <a:endParaRPr lang="es-ES"/>
        </a:p>
      </dgm:t>
    </dgm:pt>
    <dgm:pt modelId="{5FB2AC37-BE49-4708-A603-F5FEAFC3A3F9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Herida abierta </a:t>
          </a:r>
        </a:p>
      </dgm:t>
    </dgm:pt>
    <dgm:pt modelId="{87F59BB0-1E4B-41CA-ABEC-7C6207B72CA4}" type="parTrans" cxnId="{6D618DE8-74B5-4F0B-9CF5-AFBDF1CF9BE7}">
      <dgm:prSet/>
      <dgm:spPr/>
      <dgm:t>
        <a:bodyPr/>
        <a:lstStyle/>
        <a:p>
          <a:endParaRPr lang="es-ES"/>
        </a:p>
      </dgm:t>
    </dgm:pt>
    <dgm:pt modelId="{037051C7-96B4-4C4E-A855-0D2CF5CC1821}" type="sibTrans" cxnId="{6D618DE8-74B5-4F0B-9CF5-AFBDF1CF9BE7}">
      <dgm:prSet/>
      <dgm:spPr/>
      <dgm:t>
        <a:bodyPr/>
        <a:lstStyle/>
        <a:p>
          <a:endParaRPr lang="es-ES"/>
        </a:p>
      </dgm:t>
    </dgm:pt>
    <dgm:pt modelId="{D5158DBD-4174-45EC-9156-A16962F80506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Mucosas vaginales</a:t>
          </a:r>
        </a:p>
      </dgm:t>
    </dgm:pt>
    <dgm:pt modelId="{32FAC1B0-69BD-427D-97C7-E57FD653F95E}" type="parTrans" cxnId="{55CA46FB-5CA5-43DD-BB4A-81E640558D9E}">
      <dgm:prSet/>
      <dgm:spPr/>
      <dgm:t>
        <a:bodyPr/>
        <a:lstStyle/>
        <a:p>
          <a:endParaRPr lang="es-ES"/>
        </a:p>
      </dgm:t>
    </dgm:pt>
    <dgm:pt modelId="{79E97411-C89F-472B-9E06-CA3D689B4B0E}" type="sibTrans" cxnId="{55CA46FB-5CA5-43DD-BB4A-81E640558D9E}">
      <dgm:prSet/>
      <dgm:spPr/>
      <dgm:t>
        <a:bodyPr/>
        <a:lstStyle/>
        <a:p>
          <a:endParaRPr lang="es-ES"/>
        </a:p>
      </dgm:t>
    </dgm:pt>
    <dgm:pt modelId="{0B830F05-1971-4E06-8295-DEA60737FD9B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Flujo vaginal</a:t>
          </a:r>
        </a:p>
      </dgm:t>
    </dgm:pt>
    <dgm:pt modelId="{D8D00100-1FEB-4ED0-8C28-8BBC1E55E941}" type="parTrans" cxnId="{C2E8346D-36BD-46E2-A44C-0A9138308B13}">
      <dgm:prSet/>
      <dgm:spPr/>
      <dgm:t>
        <a:bodyPr/>
        <a:lstStyle/>
        <a:p>
          <a:endParaRPr lang="es-ES"/>
        </a:p>
      </dgm:t>
    </dgm:pt>
    <dgm:pt modelId="{85FC1224-192E-40E9-A17A-E15FD6761C45}" type="sibTrans" cxnId="{C2E8346D-36BD-46E2-A44C-0A9138308B13}">
      <dgm:prSet/>
      <dgm:spPr/>
      <dgm:t>
        <a:bodyPr/>
        <a:lstStyle/>
        <a:p>
          <a:endParaRPr lang="es-ES"/>
        </a:p>
      </dgm:t>
    </dgm:pt>
    <dgm:pt modelId="{CCEF732B-346B-4049-8991-F4AB4F0FCF15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Mucosa rectal </a:t>
          </a:r>
        </a:p>
      </dgm:t>
    </dgm:pt>
    <dgm:pt modelId="{866D12C4-715F-46E0-8194-4AAF409378AE}" type="parTrans" cxnId="{ABDEF6DB-A898-4A51-977F-A2B6B610AF05}">
      <dgm:prSet/>
      <dgm:spPr/>
      <dgm:t>
        <a:bodyPr/>
        <a:lstStyle/>
        <a:p>
          <a:endParaRPr lang="es-ES"/>
        </a:p>
      </dgm:t>
    </dgm:pt>
    <dgm:pt modelId="{6C593A62-0261-440D-9D65-E558A4C8A073}" type="sibTrans" cxnId="{ABDEF6DB-A898-4A51-977F-A2B6B610AF05}">
      <dgm:prSet/>
      <dgm:spPr/>
      <dgm:t>
        <a:bodyPr/>
        <a:lstStyle/>
        <a:p>
          <a:endParaRPr lang="es-ES"/>
        </a:p>
      </dgm:t>
    </dgm:pt>
    <dgm:pt modelId="{6D80B56D-DC9D-438A-8AB1-289B3408EC4F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Semen </a:t>
          </a:r>
        </a:p>
      </dgm:t>
    </dgm:pt>
    <dgm:pt modelId="{3AF6E660-FF9A-4629-9083-AE4625A9BE15}" type="parTrans" cxnId="{0B2F48E4-1A98-4851-A88A-D3D7E6D6D113}">
      <dgm:prSet/>
      <dgm:spPr/>
      <dgm:t>
        <a:bodyPr/>
        <a:lstStyle/>
        <a:p>
          <a:endParaRPr lang="es-ES"/>
        </a:p>
      </dgm:t>
    </dgm:pt>
    <dgm:pt modelId="{CF52847A-E2A8-4730-B352-B78D09A9F6F6}" type="sibTrans" cxnId="{0B2F48E4-1A98-4851-A88A-D3D7E6D6D113}">
      <dgm:prSet/>
      <dgm:spPr/>
      <dgm:t>
        <a:bodyPr/>
        <a:lstStyle/>
        <a:p>
          <a:endParaRPr lang="es-ES"/>
        </a:p>
      </dgm:t>
    </dgm:pt>
    <dgm:pt modelId="{0808A258-37EF-458D-B80C-88A63EDC069A}">
      <dgm:prSet phldrT="[Texto]"/>
      <dgm:spPr/>
      <dgm:t>
        <a:bodyPr/>
        <a:lstStyle/>
        <a:p>
          <a:r>
            <a:rPr lang="es-ES" b="1" dirty="0" smtClean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Líquido </a:t>
          </a:r>
          <a:r>
            <a:rPr lang="es-ES" b="1" dirty="0" err="1" smtClean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preseminal</a:t>
          </a:r>
          <a:endParaRPr lang="es-ES" b="1" dirty="0">
            <a:latin typeface="Leelawadee UI Semilight" panose="020B0402040204020203" pitchFamily="34" charset="-34"/>
            <a:cs typeface="Leelawadee UI Semilight" panose="020B0402040204020203" pitchFamily="34" charset="-34"/>
          </a:endParaRPr>
        </a:p>
      </dgm:t>
    </dgm:pt>
    <dgm:pt modelId="{A36A9DA4-526A-4B0E-B374-5469F9768A10}" type="parTrans" cxnId="{96880A00-5B17-48CE-933F-FA02C4D9BF2A}">
      <dgm:prSet/>
      <dgm:spPr/>
      <dgm:t>
        <a:bodyPr/>
        <a:lstStyle/>
        <a:p>
          <a:endParaRPr lang="es-ES"/>
        </a:p>
      </dgm:t>
    </dgm:pt>
    <dgm:pt modelId="{DC579120-1833-4381-91B6-95A919E4A32F}" type="sibTrans" cxnId="{96880A00-5B17-48CE-933F-FA02C4D9BF2A}">
      <dgm:prSet/>
      <dgm:spPr/>
      <dgm:t>
        <a:bodyPr/>
        <a:lstStyle/>
        <a:p>
          <a:endParaRPr lang="es-ES"/>
        </a:p>
      </dgm:t>
    </dgm:pt>
    <dgm:pt modelId="{B538B796-B004-496B-A239-4337685F7951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Otras mucosas  </a:t>
          </a:r>
        </a:p>
      </dgm:t>
    </dgm:pt>
    <dgm:pt modelId="{3B6DF8C0-BE04-4E08-8682-DC6FDF816F0A}" type="parTrans" cxnId="{F16F4F17-8991-4C93-BBB3-0A1526B37A93}">
      <dgm:prSet/>
      <dgm:spPr/>
      <dgm:t>
        <a:bodyPr/>
        <a:lstStyle/>
        <a:p>
          <a:endParaRPr lang="es-ES"/>
        </a:p>
      </dgm:t>
    </dgm:pt>
    <dgm:pt modelId="{D364F884-6F5F-4A7F-89F7-81B71C5217F8}" type="sibTrans" cxnId="{F16F4F17-8991-4C93-BBB3-0A1526B37A93}">
      <dgm:prSet/>
      <dgm:spPr/>
      <dgm:t>
        <a:bodyPr/>
        <a:lstStyle/>
        <a:p>
          <a:endParaRPr lang="es-ES"/>
        </a:p>
      </dgm:t>
    </dgm:pt>
    <dgm:pt modelId="{424081AA-51C0-4DCF-85AF-371B336A824C}" type="pres">
      <dgm:prSet presAssocID="{4F6C5AEB-2C35-4331-ADB9-45E57A29FFC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6FC59C38-9EFA-4187-9CD2-C827EE2F1665}" type="pres">
      <dgm:prSet presAssocID="{4F6C5AEB-2C35-4331-ADB9-45E57A29FFCA}" presName="pyramid" presStyleLbl="node1" presStyleIdx="0" presStyleCnt="1" custLinFactNeighborX="752" custLinFactNeighborY="-2562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/>
        </a:p>
      </dgm:t>
    </dgm:pt>
    <dgm:pt modelId="{37F37308-E53F-4658-A8BB-481B8AEBED6A}" type="pres">
      <dgm:prSet presAssocID="{4F6C5AEB-2C35-4331-ADB9-45E57A29FFCA}" presName="theList" presStyleCnt="0"/>
      <dgm:spPr/>
    </dgm:pt>
    <dgm:pt modelId="{CA3AD827-09C5-4D70-B1F9-D21C21F07989}" type="pres">
      <dgm:prSet presAssocID="{01C208C8-AD29-42A0-B450-1972936A3EB7}" presName="aNode" presStyleLbl="fgAcc1" presStyleIdx="0" presStyleCnt="8" custLinFactY="-11085" custLinFactNeighborX="-99617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8FCBA4-7426-464C-B62D-41720ACBA65E}" type="pres">
      <dgm:prSet presAssocID="{01C208C8-AD29-42A0-B450-1972936A3EB7}" presName="aSpace" presStyleCnt="0"/>
      <dgm:spPr/>
    </dgm:pt>
    <dgm:pt modelId="{0B30204B-E792-4E8B-B385-FC17FA64381F}" type="pres">
      <dgm:prSet presAssocID="{5FB2AC37-BE49-4708-A603-F5FEAFC3A3F9}" presName="aNode" presStyleLbl="fgAcc1" presStyleIdx="1" presStyleCnt="8" custLinFactY="-49456" custLinFactNeighborX="7035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70D1F-1A31-4A0B-B8E1-294AE818E81E}" type="pres">
      <dgm:prSet presAssocID="{5FB2AC37-BE49-4708-A603-F5FEAFC3A3F9}" presName="aSpace" presStyleCnt="0"/>
      <dgm:spPr/>
    </dgm:pt>
    <dgm:pt modelId="{74B8D480-5044-4C01-833B-06F17313E618}" type="pres">
      <dgm:prSet presAssocID="{D5158DBD-4174-45EC-9156-A16962F80506}" presName="aNode" presStyleLbl="fgAcc1" presStyleIdx="2" presStyleCnt="8" custLinFactY="61405" custLinFactNeighborX="9617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859B3E-5754-439C-A3DD-76F7D10B98A2}" type="pres">
      <dgm:prSet presAssocID="{D5158DBD-4174-45EC-9156-A16962F80506}" presName="aSpace" presStyleCnt="0"/>
      <dgm:spPr/>
    </dgm:pt>
    <dgm:pt modelId="{3B8F730F-6145-49D6-9773-2FCE27517A15}" type="pres">
      <dgm:prSet presAssocID="{0B830F05-1971-4E06-8295-DEA60737FD9B}" presName="aNode" presStyleLbl="fgAcc1" presStyleIdx="3" presStyleCnt="8" custLinFactY="-100000" custLinFactNeighborX="-99617" custLinFactNeighborY="-1860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294371-2EAC-43C2-8CD2-05829B76B322}" type="pres">
      <dgm:prSet presAssocID="{0B830F05-1971-4E06-8295-DEA60737FD9B}" presName="aSpace" presStyleCnt="0"/>
      <dgm:spPr/>
    </dgm:pt>
    <dgm:pt modelId="{8F6D78EC-8AB0-4E8F-803C-7260546BD4B0}" type="pres">
      <dgm:prSet presAssocID="{CCEF732B-346B-4049-8991-F4AB4F0FCF15}" presName="aNode" presStyleLbl="fgAcc1" presStyleIdx="4" presStyleCnt="8" custLinFactY="62747" custLinFactNeighborX="13126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305548-56F2-42F7-8B38-C0AC51E324DD}" type="pres">
      <dgm:prSet presAssocID="{CCEF732B-346B-4049-8991-F4AB4F0FCF15}" presName="aSpace" presStyleCnt="0"/>
      <dgm:spPr/>
    </dgm:pt>
    <dgm:pt modelId="{A0E57413-BD0F-4142-AEC3-8043582775FC}" type="pres">
      <dgm:prSet presAssocID="{6D80B56D-DC9D-438A-8AB1-289B3408EC4F}" presName="aNode" presStyleLbl="fgAcc1" presStyleIdx="5" presStyleCnt="8" custLinFactY="-114470" custLinFactNeighborX="-99617" custLinFactNeighborY="-2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3B1FDF-5578-4DB9-A16E-7A65EF8DC370}" type="pres">
      <dgm:prSet presAssocID="{6D80B56D-DC9D-438A-8AB1-289B3408EC4F}" presName="aSpace" presStyleCnt="0"/>
      <dgm:spPr/>
    </dgm:pt>
    <dgm:pt modelId="{DD87403E-3F19-43BF-943D-BB72D01B516D}" type="pres">
      <dgm:prSet presAssocID="{0808A258-37EF-458D-B80C-88A63EDC069A}" presName="aNode" presStyleLbl="fgAcc1" presStyleIdx="6" presStyleCnt="8" custLinFactY="-38581" custLinFactNeighborX="-99617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961D63-E0C8-4A69-871F-D69293D79C14}" type="pres">
      <dgm:prSet presAssocID="{0808A258-37EF-458D-B80C-88A63EDC069A}" presName="aSpace" presStyleCnt="0"/>
      <dgm:spPr/>
    </dgm:pt>
    <dgm:pt modelId="{7645EE1D-AB67-4DD8-9D41-B614F078B79B}" type="pres">
      <dgm:prSet presAssocID="{B538B796-B004-496B-A239-4337685F7951}" presName="aNode" presStyleLbl="fgAcc1" presStyleIdx="7" presStyleCnt="8" custLinFactY="-129196" custLinFactNeighborX="11732" custLinFactNeighborY="-2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B526DF-A22B-4CD6-A371-B3F779F8CE09}" type="pres">
      <dgm:prSet presAssocID="{B538B796-B004-496B-A239-4337685F7951}" presName="aSpace" presStyleCnt="0"/>
      <dgm:spPr/>
    </dgm:pt>
  </dgm:ptLst>
  <dgm:cxnLst>
    <dgm:cxn modelId="{F8A7388E-11C6-4542-815A-615076F0D143}" type="presOf" srcId="{4F6C5AEB-2C35-4331-ADB9-45E57A29FFCA}" destId="{424081AA-51C0-4DCF-85AF-371B336A824C}" srcOrd="0" destOrd="0" presId="urn:microsoft.com/office/officeart/2005/8/layout/pyramid2"/>
    <dgm:cxn modelId="{8C9B5AAF-FC97-430E-9A6F-7D2147D67B40}" type="presOf" srcId="{0B830F05-1971-4E06-8295-DEA60737FD9B}" destId="{3B8F730F-6145-49D6-9773-2FCE27517A15}" srcOrd="0" destOrd="0" presId="urn:microsoft.com/office/officeart/2005/8/layout/pyramid2"/>
    <dgm:cxn modelId="{0B2F48E4-1A98-4851-A88A-D3D7E6D6D113}" srcId="{4F6C5AEB-2C35-4331-ADB9-45E57A29FFCA}" destId="{6D80B56D-DC9D-438A-8AB1-289B3408EC4F}" srcOrd="5" destOrd="0" parTransId="{3AF6E660-FF9A-4629-9083-AE4625A9BE15}" sibTransId="{CF52847A-E2A8-4730-B352-B78D09A9F6F6}"/>
    <dgm:cxn modelId="{96880A00-5B17-48CE-933F-FA02C4D9BF2A}" srcId="{4F6C5AEB-2C35-4331-ADB9-45E57A29FFCA}" destId="{0808A258-37EF-458D-B80C-88A63EDC069A}" srcOrd="6" destOrd="0" parTransId="{A36A9DA4-526A-4B0E-B374-5469F9768A10}" sibTransId="{DC579120-1833-4381-91B6-95A919E4A32F}"/>
    <dgm:cxn modelId="{59C98566-DE89-45C1-A861-89917970EFFE}" type="presOf" srcId="{D5158DBD-4174-45EC-9156-A16962F80506}" destId="{74B8D480-5044-4C01-833B-06F17313E618}" srcOrd="0" destOrd="0" presId="urn:microsoft.com/office/officeart/2005/8/layout/pyramid2"/>
    <dgm:cxn modelId="{F16F4F17-8991-4C93-BBB3-0A1526B37A93}" srcId="{4F6C5AEB-2C35-4331-ADB9-45E57A29FFCA}" destId="{B538B796-B004-496B-A239-4337685F7951}" srcOrd="7" destOrd="0" parTransId="{3B6DF8C0-BE04-4E08-8682-DC6FDF816F0A}" sibTransId="{D364F884-6F5F-4A7F-89F7-81B71C5217F8}"/>
    <dgm:cxn modelId="{C64D448B-E00A-4D37-9C40-ABBF5A469AB8}" type="presOf" srcId="{01C208C8-AD29-42A0-B450-1972936A3EB7}" destId="{CA3AD827-09C5-4D70-B1F9-D21C21F07989}" srcOrd="0" destOrd="0" presId="urn:microsoft.com/office/officeart/2005/8/layout/pyramid2"/>
    <dgm:cxn modelId="{ABDEF6DB-A898-4A51-977F-A2B6B610AF05}" srcId="{4F6C5AEB-2C35-4331-ADB9-45E57A29FFCA}" destId="{CCEF732B-346B-4049-8991-F4AB4F0FCF15}" srcOrd="4" destOrd="0" parTransId="{866D12C4-715F-46E0-8194-4AAF409378AE}" sibTransId="{6C593A62-0261-440D-9D65-E558A4C8A073}"/>
    <dgm:cxn modelId="{261B2626-26E5-4818-80FD-8227EFBF227A}" srcId="{4F6C5AEB-2C35-4331-ADB9-45E57A29FFCA}" destId="{01C208C8-AD29-42A0-B450-1972936A3EB7}" srcOrd="0" destOrd="0" parTransId="{513CE0F9-95D9-4982-B742-60756EB3A52E}" sibTransId="{BB0CA4AC-EDE3-46A5-B329-F9FA707F8356}"/>
    <dgm:cxn modelId="{55CA46FB-5CA5-43DD-BB4A-81E640558D9E}" srcId="{4F6C5AEB-2C35-4331-ADB9-45E57A29FFCA}" destId="{D5158DBD-4174-45EC-9156-A16962F80506}" srcOrd="2" destOrd="0" parTransId="{32FAC1B0-69BD-427D-97C7-E57FD653F95E}" sibTransId="{79E97411-C89F-472B-9E06-CA3D689B4B0E}"/>
    <dgm:cxn modelId="{32AD24C0-B7A8-4677-8B90-F0F695DB37D6}" type="presOf" srcId="{B538B796-B004-496B-A239-4337685F7951}" destId="{7645EE1D-AB67-4DD8-9D41-B614F078B79B}" srcOrd="0" destOrd="0" presId="urn:microsoft.com/office/officeart/2005/8/layout/pyramid2"/>
    <dgm:cxn modelId="{6D618DE8-74B5-4F0B-9CF5-AFBDF1CF9BE7}" srcId="{4F6C5AEB-2C35-4331-ADB9-45E57A29FFCA}" destId="{5FB2AC37-BE49-4708-A603-F5FEAFC3A3F9}" srcOrd="1" destOrd="0" parTransId="{87F59BB0-1E4B-41CA-ABEC-7C6207B72CA4}" sibTransId="{037051C7-96B4-4C4E-A855-0D2CF5CC1821}"/>
    <dgm:cxn modelId="{8AE23CD8-5D35-497E-91EF-93768F0CAEBC}" type="presOf" srcId="{5FB2AC37-BE49-4708-A603-F5FEAFC3A3F9}" destId="{0B30204B-E792-4E8B-B385-FC17FA64381F}" srcOrd="0" destOrd="0" presId="urn:microsoft.com/office/officeart/2005/8/layout/pyramid2"/>
    <dgm:cxn modelId="{C2E8346D-36BD-46E2-A44C-0A9138308B13}" srcId="{4F6C5AEB-2C35-4331-ADB9-45E57A29FFCA}" destId="{0B830F05-1971-4E06-8295-DEA60737FD9B}" srcOrd="3" destOrd="0" parTransId="{D8D00100-1FEB-4ED0-8C28-8BBC1E55E941}" sibTransId="{85FC1224-192E-40E9-A17A-E15FD6761C45}"/>
    <dgm:cxn modelId="{AE9F08F5-676E-43DC-830C-157E0A0FBFCD}" type="presOf" srcId="{6D80B56D-DC9D-438A-8AB1-289B3408EC4F}" destId="{A0E57413-BD0F-4142-AEC3-8043582775FC}" srcOrd="0" destOrd="0" presId="urn:microsoft.com/office/officeart/2005/8/layout/pyramid2"/>
    <dgm:cxn modelId="{1E9C1828-9A01-405D-925B-44684DBC0406}" type="presOf" srcId="{CCEF732B-346B-4049-8991-F4AB4F0FCF15}" destId="{8F6D78EC-8AB0-4E8F-803C-7260546BD4B0}" srcOrd="0" destOrd="0" presId="urn:microsoft.com/office/officeart/2005/8/layout/pyramid2"/>
    <dgm:cxn modelId="{D3A669C0-B8A5-4893-8FE8-B208439801C7}" type="presOf" srcId="{0808A258-37EF-458D-B80C-88A63EDC069A}" destId="{DD87403E-3F19-43BF-943D-BB72D01B516D}" srcOrd="0" destOrd="0" presId="urn:microsoft.com/office/officeart/2005/8/layout/pyramid2"/>
    <dgm:cxn modelId="{4438FE57-51F2-4D99-A1A8-DB3BE9ACB884}" type="presParOf" srcId="{424081AA-51C0-4DCF-85AF-371B336A824C}" destId="{6FC59C38-9EFA-4187-9CD2-C827EE2F1665}" srcOrd="0" destOrd="0" presId="urn:microsoft.com/office/officeart/2005/8/layout/pyramid2"/>
    <dgm:cxn modelId="{1E21D33D-1E8A-4B68-908A-A6E66E3604EC}" type="presParOf" srcId="{424081AA-51C0-4DCF-85AF-371B336A824C}" destId="{37F37308-E53F-4658-A8BB-481B8AEBED6A}" srcOrd="1" destOrd="0" presId="urn:microsoft.com/office/officeart/2005/8/layout/pyramid2"/>
    <dgm:cxn modelId="{B7884423-BD98-42B7-B68D-26A4629F8BCD}" type="presParOf" srcId="{37F37308-E53F-4658-A8BB-481B8AEBED6A}" destId="{CA3AD827-09C5-4D70-B1F9-D21C21F07989}" srcOrd="0" destOrd="0" presId="urn:microsoft.com/office/officeart/2005/8/layout/pyramid2"/>
    <dgm:cxn modelId="{43079F10-5ECD-46F0-8F8D-CDF025C2060C}" type="presParOf" srcId="{37F37308-E53F-4658-A8BB-481B8AEBED6A}" destId="{F58FCBA4-7426-464C-B62D-41720ACBA65E}" srcOrd="1" destOrd="0" presId="urn:microsoft.com/office/officeart/2005/8/layout/pyramid2"/>
    <dgm:cxn modelId="{96298B4B-DCE7-4818-9D8D-0DC163293B20}" type="presParOf" srcId="{37F37308-E53F-4658-A8BB-481B8AEBED6A}" destId="{0B30204B-E792-4E8B-B385-FC17FA64381F}" srcOrd="2" destOrd="0" presId="urn:microsoft.com/office/officeart/2005/8/layout/pyramid2"/>
    <dgm:cxn modelId="{DBC2F9EE-EEC7-4A2B-8EDB-CF40614FAA6D}" type="presParOf" srcId="{37F37308-E53F-4658-A8BB-481B8AEBED6A}" destId="{72C70D1F-1A31-4A0B-B8E1-294AE818E81E}" srcOrd="3" destOrd="0" presId="urn:microsoft.com/office/officeart/2005/8/layout/pyramid2"/>
    <dgm:cxn modelId="{2815E307-EB52-49E6-8C7C-0A3B48DA75EC}" type="presParOf" srcId="{37F37308-E53F-4658-A8BB-481B8AEBED6A}" destId="{74B8D480-5044-4C01-833B-06F17313E618}" srcOrd="4" destOrd="0" presId="urn:microsoft.com/office/officeart/2005/8/layout/pyramid2"/>
    <dgm:cxn modelId="{250FECE0-6A4B-4D4E-84A0-18171926C15F}" type="presParOf" srcId="{37F37308-E53F-4658-A8BB-481B8AEBED6A}" destId="{DD859B3E-5754-439C-A3DD-76F7D10B98A2}" srcOrd="5" destOrd="0" presId="urn:microsoft.com/office/officeart/2005/8/layout/pyramid2"/>
    <dgm:cxn modelId="{8AF5141A-7098-47EE-99BC-E1F74F64FDB2}" type="presParOf" srcId="{37F37308-E53F-4658-A8BB-481B8AEBED6A}" destId="{3B8F730F-6145-49D6-9773-2FCE27517A15}" srcOrd="6" destOrd="0" presId="urn:microsoft.com/office/officeart/2005/8/layout/pyramid2"/>
    <dgm:cxn modelId="{E1ACE6A6-CD7C-4DB6-8EBD-07DB0FC56881}" type="presParOf" srcId="{37F37308-E53F-4658-A8BB-481B8AEBED6A}" destId="{84294371-2EAC-43C2-8CD2-05829B76B322}" srcOrd="7" destOrd="0" presId="urn:microsoft.com/office/officeart/2005/8/layout/pyramid2"/>
    <dgm:cxn modelId="{B270554F-9457-4738-A574-AA3FA349DCB9}" type="presParOf" srcId="{37F37308-E53F-4658-A8BB-481B8AEBED6A}" destId="{8F6D78EC-8AB0-4E8F-803C-7260546BD4B0}" srcOrd="8" destOrd="0" presId="urn:microsoft.com/office/officeart/2005/8/layout/pyramid2"/>
    <dgm:cxn modelId="{42C015AD-D690-4613-9CB8-FBA7CEF54F88}" type="presParOf" srcId="{37F37308-E53F-4658-A8BB-481B8AEBED6A}" destId="{F7305548-56F2-42F7-8B38-C0AC51E324DD}" srcOrd="9" destOrd="0" presId="urn:microsoft.com/office/officeart/2005/8/layout/pyramid2"/>
    <dgm:cxn modelId="{CD9D637A-CBC2-4995-B4FB-B4A745DD84E3}" type="presParOf" srcId="{37F37308-E53F-4658-A8BB-481B8AEBED6A}" destId="{A0E57413-BD0F-4142-AEC3-8043582775FC}" srcOrd="10" destOrd="0" presId="urn:microsoft.com/office/officeart/2005/8/layout/pyramid2"/>
    <dgm:cxn modelId="{7EDDCCF8-F053-4AEB-9B70-8EA7982CCCA2}" type="presParOf" srcId="{37F37308-E53F-4658-A8BB-481B8AEBED6A}" destId="{693B1FDF-5578-4DB9-A16E-7A65EF8DC370}" srcOrd="11" destOrd="0" presId="urn:microsoft.com/office/officeart/2005/8/layout/pyramid2"/>
    <dgm:cxn modelId="{D0C4E295-9822-42EC-B6BB-71C588DC7AD6}" type="presParOf" srcId="{37F37308-E53F-4658-A8BB-481B8AEBED6A}" destId="{DD87403E-3F19-43BF-943D-BB72D01B516D}" srcOrd="12" destOrd="0" presId="urn:microsoft.com/office/officeart/2005/8/layout/pyramid2"/>
    <dgm:cxn modelId="{BAF02941-15F9-4EA2-B606-931A35A86D3A}" type="presParOf" srcId="{37F37308-E53F-4658-A8BB-481B8AEBED6A}" destId="{61961D63-E0C8-4A69-871F-D69293D79C14}" srcOrd="13" destOrd="0" presId="urn:microsoft.com/office/officeart/2005/8/layout/pyramid2"/>
    <dgm:cxn modelId="{C920999A-03F7-4E5F-81D8-3EBE76829F5C}" type="presParOf" srcId="{37F37308-E53F-4658-A8BB-481B8AEBED6A}" destId="{7645EE1D-AB67-4DD8-9D41-B614F078B79B}" srcOrd="14" destOrd="0" presId="urn:microsoft.com/office/officeart/2005/8/layout/pyramid2"/>
    <dgm:cxn modelId="{064E54DD-26FF-447C-BB76-75043B7B7E0F}" type="presParOf" srcId="{37F37308-E53F-4658-A8BB-481B8AEBED6A}" destId="{D6B526DF-A22B-4CD6-A371-B3F779F8CE09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59C38-9EFA-4187-9CD2-C827EE2F1665}">
      <dsp:nvSpPr>
        <dsp:cNvPr id="0" name=""/>
        <dsp:cNvSpPr/>
      </dsp:nvSpPr>
      <dsp:spPr>
        <a:xfrm>
          <a:off x="708987" y="0"/>
          <a:ext cx="3698240" cy="3698240"/>
        </a:xfrm>
        <a:prstGeom prst="triangle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3AD827-09C5-4D70-B1F9-D21C21F07989}">
      <dsp:nvSpPr>
        <dsp:cNvPr id="0" name=""/>
        <dsp:cNvSpPr/>
      </dsp:nvSpPr>
      <dsp:spPr>
        <a:xfrm>
          <a:off x="144338" y="292672"/>
          <a:ext cx="2403856" cy="3286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Sangre</a:t>
          </a:r>
        </a:p>
      </dsp:txBody>
      <dsp:txXfrm>
        <a:off x="160381" y="308715"/>
        <a:ext cx="2371770" cy="296566"/>
      </dsp:txXfrm>
    </dsp:sp>
    <dsp:sp modelId="{0B30204B-E792-4E8B-B385-FC17FA64381F}">
      <dsp:nvSpPr>
        <dsp:cNvPr id="0" name=""/>
        <dsp:cNvSpPr/>
      </dsp:nvSpPr>
      <dsp:spPr>
        <a:xfrm>
          <a:off x="2774853" y="669827"/>
          <a:ext cx="2403856" cy="3286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Herida abierta </a:t>
          </a:r>
        </a:p>
      </dsp:txBody>
      <dsp:txXfrm>
        <a:off x="2790896" y="685870"/>
        <a:ext cx="2371770" cy="296566"/>
      </dsp:txXfrm>
    </dsp:sp>
    <dsp:sp modelId="{74B8D480-5044-4C01-833B-06F17313E618}">
      <dsp:nvSpPr>
        <dsp:cNvPr id="0" name=""/>
        <dsp:cNvSpPr/>
      </dsp:nvSpPr>
      <dsp:spPr>
        <a:xfrm>
          <a:off x="2761824" y="1327318"/>
          <a:ext cx="2403856" cy="3286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Mucosa vaginal</a:t>
          </a:r>
          <a:endParaRPr lang="es-ES" sz="1200" b="1" kern="1200" dirty="0">
            <a:latin typeface="Leelawadee UI Semilight" panose="020B0402040204020203" pitchFamily="34" charset="-34"/>
            <a:cs typeface="Leelawadee UI Semilight" panose="020B0402040204020203" pitchFamily="34" charset="-34"/>
          </a:endParaRPr>
        </a:p>
      </dsp:txBody>
      <dsp:txXfrm>
        <a:off x="2777867" y="1343361"/>
        <a:ext cx="2371770" cy="296566"/>
      </dsp:txXfrm>
    </dsp:sp>
    <dsp:sp modelId="{3B8F730F-6145-49D6-9773-2FCE27517A15}">
      <dsp:nvSpPr>
        <dsp:cNvPr id="0" name=""/>
        <dsp:cNvSpPr/>
      </dsp:nvSpPr>
      <dsp:spPr>
        <a:xfrm>
          <a:off x="144338" y="1074316"/>
          <a:ext cx="2403856" cy="3286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Flujo vaginal</a:t>
          </a:r>
        </a:p>
      </dsp:txBody>
      <dsp:txXfrm>
        <a:off x="160381" y="1090359"/>
        <a:ext cx="2371770" cy="296566"/>
      </dsp:txXfrm>
    </dsp:sp>
    <dsp:sp modelId="{8F6D78EC-8AB0-4E8F-803C-7260546BD4B0}">
      <dsp:nvSpPr>
        <dsp:cNvPr id="0" name=""/>
        <dsp:cNvSpPr/>
      </dsp:nvSpPr>
      <dsp:spPr>
        <a:xfrm>
          <a:off x="2779397" y="1908422"/>
          <a:ext cx="2403856" cy="3286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Mucosa rectal </a:t>
          </a:r>
        </a:p>
      </dsp:txBody>
      <dsp:txXfrm>
        <a:off x="2795440" y="1924465"/>
        <a:ext cx="2371770" cy="296566"/>
      </dsp:txXfrm>
    </dsp:sp>
    <dsp:sp modelId="{A0E57413-BD0F-4142-AEC3-8043582775FC}">
      <dsp:nvSpPr>
        <dsp:cNvPr id="0" name=""/>
        <dsp:cNvSpPr/>
      </dsp:nvSpPr>
      <dsp:spPr>
        <a:xfrm>
          <a:off x="144338" y="1760482"/>
          <a:ext cx="2403856" cy="3286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Semen </a:t>
          </a:r>
        </a:p>
      </dsp:txBody>
      <dsp:txXfrm>
        <a:off x="160381" y="1776525"/>
        <a:ext cx="2371770" cy="296566"/>
      </dsp:txXfrm>
    </dsp:sp>
    <dsp:sp modelId="{DD87403E-3F19-43BF-943D-BB72D01B516D}">
      <dsp:nvSpPr>
        <dsp:cNvPr id="0" name=""/>
        <dsp:cNvSpPr/>
      </dsp:nvSpPr>
      <dsp:spPr>
        <a:xfrm>
          <a:off x="144338" y="2420708"/>
          <a:ext cx="2403856" cy="3286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Líquido </a:t>
          </a:r>
          <a:r>
            <a:rPr lang="es-ES" sz="1200" b="1" kern="1200" dirty="0" err="1" smtClean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preseminal</a:t>
          </a:r>
          <a:r>
            <a:rPr lang="es-ES" sz="1200" b="1" kern="1200" dirty="0" smtClean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  </a:t>
          </a:r>
          <a:endParaRPr lang="es-ES" sz="1200" b="1" kern="1200" dirty="0">
            <a:latin typeface="Leelawadee UI Semilight" panose="020B0402040204020203" pitchFamily="34" charset="-34"/>
            <a:cs typeface="Leelawadee UI Semilight" panose="020B0402040204020203" pitchFamily="34" charset="-34"/>
          </a:endParaRPr>
        </a:p>
      </dsp:txBody>
      <dsp:txXfrm>
        <a:off x="160381" y="2436751"/>
        <a:ext cx="2371770" cy="296566"/>
      </dsp:txXfrm>
    </dsp:sp>
    <dsp:sp modelId="{7645EE1D-AB67-4DD8-9D41-B614F078B79B}">
      <dsp:nvSpPr>
        <dsp:cNvPr id="0" name=""/>
        <dsp:cNvSpPr/>
      </dsp:nvSpPr>
      <dsp:spPr>
        <a:xfrm>
          <a:off x="2804325" y="2518315"/>
          <a:ext cx="2403856" cy="3286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Otras mucosas  </a:t>
          </a:r>
        </a:p>
      </dsp:txBody>
      <dsp:txXfrm>
        <a:off x="2820368" y="2534358"/>
        <a:ext cx="2371770" cy="296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59C38-9EFA-4187-9CD2-C827EE2F1665}">
      <dsp:nvSpPr>
        <dsp:cNvPr id="0" name=""/>
        <dsp:cNvSpPr/>
      </dsp:nvSpPr>
      <dsp:spPr>
        <a:xfrm>
          <a:off x="613661" y="0"/>
          <a:ext cx="3545840" cy="3545840"/>
        </a:xfrm>
        <a:prstGeom prst="triangle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3AD827-09C5-4D70-B1F9-D21C21F07989}">
      <dsp:nvSpPr>
        <dsp:cNvPr id="0" name=""/>
        <dsp:cNvSpPr/>
      </dsp:nvSpPr>
      <dsp:spPr>
        <a:xfrm>
          <a:off x="63948" y="280611"/>
          <a:ext cx="2304796" cy="3151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Sangre</a:t>
          </a:r>
        </a:p>
      </dsp:txBody>
      <dsp:txXfrm>
        <a:off x="79330" y="295993"/>
        <a:ext cx="2274032" cy="284344"/>
      </dsp:txXfrm>
    </dsp:sp>
    <dsp:sp modelId="{0B30204B-E792-4E8B-B385-FC17FA64381F}">
      <dsp:nvSpPr>
        <dsp:cNvPr id="0" name=""/>
        <dsp:cNvSpPr/>
      </dsp:nvSpPr>
      <dsp:spPr>
        <a:xfrm>
          <a:off x="2522059" y="514198"/>
          <a:ext cx="2304796" cy="3151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Herida abierta </a:t>
          </a:r>
        </a:p>
      </dsp:txBody>
      <dsp:txXfrm>
        <a:off x="2537441" y="529580"/>
        <a:ext cx="2274032" cy="284344"/>
      </dsp:txXfrm>
    </dsp:sp>
    <dsp:sp modelId="{74B8D480-5044-4C01-833B-06F17313E618}">
      <dsp:nvSpPr>
        <dsp:cNvPr id="0" name=""/>
        <dsp:cNvSpPr/>
      </dsp:nvSpPr>
      <dsp:spPr>
        <a:xfrm>
          <a:off x="2581569" y="1296806"/>
          <a:ext cx="2304796" cy="3151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Mucosas vaginales</a:t>
          </a:r>
        </a:p>
      </dsp:txBody>
      <dsp:txXfrm>
        <a:off x="2596951" y="1312188"/>
        <a:ext cx="2274032" cy="284344"/>
      </dsp:txXfrm>
    </dsp:sp>
    <dsp:sp modelId="{3B8F730F-6145-49D6-9773-2FCE27517A15}">
      <dsp:nvSpPr>
        <dsp:cNvPr id="0" name=""/>
        <dsp:cNvSpPr/>
      </dsp:nvSpPr>
      <dsp:spPr>
        <a:xfrm>
          <a:off x="63948" y="1030045"/>
          <a:ext cx="2304796" cy="3151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Flujo vaginal</a:t>
          </a:r>
        </a:p>
      </dsp:txBody>
      <dsp:txXfrm>
        <a:off x="79330" y="1045427"/>
        <a:ext cx="2274032" cy="284344"/>
      </dsp:txXfrm>
    </dsp:sp>
    <dsp:sp modelId="{8F6D78EC-8AB0-4E8F-803C-7260546BD4B0}">
      <dsp:nvSpPr>
        <dsp:cNvPr id="0" name=""/>
        <dsp:cNvSpPr/>
      </dsp:nvSpPr>
      <dsp:spPr>
        <a:xfrm>
          <a:off x="2662444" y="2010029"/>
          <a:ext cx="2304796" cy="3151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Mucosa rectal </a:t>
          </a:r>
        </a:p>
      </dsp:txBody>
      <dsp:txXfrm>
        <a:off x="2677826" y="2025411"/>
        <a:ext cx="2274032" cy="284344"/>
      </dsp:txXfrm>
    </dsp:sp>
    <dsp:sp modelId="{A0E57413-BD0F-4142-AEC3-8043582775FC}">
      <dsp:nvSpPr>
        <dsp:cNvPr id="0" name=""/>
        <dsp:cNvSpPr/>
      </dsp:nvSpPr>
      <dsp:spPr>
        <a:xfrm>
          <a:off x="63948" y="1687935"/>
          <a:ext cx="2304796" cy="3151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Semen </a:t>
          </a:r>
        </a:p>
      </dsp:txBody>
      <dsp:txXfrm>
        <a:off x="79330" y="1703317"/>
        <a:ext cx="2274032" cy="284344"/>
      </dsp:txXfrm>
    </dsp:sp>
    <dsp:sp modelId="{DD87403E-3F19-43BF-943D-BB72D01B516D}">
      <dsp:nvSpPr>
        <dsp:cNvPr id="0" name=""/>
        <dsp:cNvSpPr/>
      </dsp:nvSpPr>
      <dsp:spPr>
        <a:xfrm>
          <a:off x="63948" y="2320954"/>
          <a:ext cx="2304796" cy="3151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Líquido </a:t>
          </a:r>
          <a:r>
            <a:rPr lang="es-ES" sz="1200" b="1" kern="1200" dirty="0" err="1" smtClean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preseminal</a:t>
          </a:r>
          <a:endParaRPr lang="es-ES" sz="1200" b="1" kern="1200" dirty="0">
            <a:latin typeface="Leelawadee UI Semilight" panose="020B0402040204020203" pitchFamily="34" charset="-34"/>
            <a:cs typeface="Leelawadee UI Semilight" panose="020B0402040204020203" pitchFamily="34" charset="-34"/>
          </a:endParaRPr>
        </a:p>
      </dsp:txBody>
      <dsp:txXfrm>
        <a:off x="79330" y="2336336"/>
        <a:ext cx="2274032" cy="284344"/>
      </dsp:txXfrm>
    </dsp:sp>
    <dsp:sp modelId="{7645EE1D-AB67-4DD8-9D41-B614F078B79B}">
      <dsp:nvSpPr>
        <dsp:cNvPr id="0" name=""/>
        <dsp:cNvSpPr/>
      </dsp:nvSpPr>
      <dsp:spPr>
        <a:xfrm>
          <a:off x="2630315" y="2350527"/>
          <a:ext cx="2304796" cy="3151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Otras mucosas  </a:t>
          </a:r>
        </a:p>
      </dsp:txBody>
      <dsp:txXfrm>
        <a:off x="2645697" y="2365909"/>
        <a:ext cx="2274032" cy="284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7AD84-5970-2D4E-BBEE-F235C2B26ACA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C2364-3146-9B4F-9F88-33408E57C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44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7867E-9DE4-8048-ACCC-4772B2A9FC39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07151-224E-CE44-89DB-FEEB05BF9F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27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idad.gob.es/ciudadanos/enfLesiones/enfTransmisibles/sida/vigilancia/docs/Continuo_atencion_VIH_mayo_2023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aids.org/sites/default/files/media_asset/UNAIDS_FactSheet_es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 año, el 1 de diciembre, el mundo conmemora el Día Mundial del Sida. Establecido en 1988, fue el primer día dedicado a la salud en todo el mundo. </a:t>
            </a:r>
            <a:r>
              <a:rPr lang="es-ES" dirty="0" smtClean="0"/>
              <a:t>Desde entonces las agencias de las Naciones Unidas, los Gobiernos y la sociedad civil se reúnen cada año para luchar en determinadas áreas relacionadas con el VIH.</a:t>
            </a:r>
            <a:endParaRPr lang="es-ES" sz="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Fuente ONUSIDA: https://www.unaids.org/es/World_AIDS_Day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7151-224E-CE44-89DB-FEEB05BF9FD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20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7151-224E-CE44-89DB-FEEB05BF9FDF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533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mtClean="0"/>
              <a:t>El preservativo evita la transmisión por todos los fluidos señalados (y ya se ha mencionado antes que la sangre es una vía de contagio rara)</a:t>
            </a:r>
          </a:p>
        </p:txBody>
      </p:sp>
      <p:sp>
        <p:nvSpPr>
          <p:cNvPr id="1946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A0A926-B8C6-470C-A3FC-0DE1A6F96CBB}" type="slidenum">
              <a:rPr lang="es-ES_tradnl" altLang="es-ES" sz="1200" b="0" smtClean="0">
                <a:latin typeface="Arial Narrow" panose="020B0606020202030204" pitchFamily="34" charset="0"/>
              </a:rPr>
              <a:pPr/>
              <a:t>18</a:t>
            </a:fld>
            <a:endParaRPr lang="es-ES_tradnl" altLang="es-ES" sz="1200" b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5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EEC9A-1C1F-4C41-AC8E-177462F4A475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324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 smtClean="0"/>
          </a:p>
        </p:txBody>
      </p:sp>
      <p:sp>
        <p:nvSpPr>
          <p:cNvPr id="12902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503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503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503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503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40F6B8-DC4C-4BC9-BCD4-7CD979FFFEA3}" type="slidenum">
              <a:rPr lang="es-ES_tradnl" altLang="es-ES" sz="1300" b="0" smtClean="0">
                <a:latin typeface="Arial Narrow" panose="020B0606020202030204" pitchFamily="34" charset="0"/>
              </a:rPr>
              <a:pPr/>
              <a:t>24</a:t>
            </a:fld>
            <a:endParaRPr lang="es-ES_tradnl" altLang="es-ES" sz="1300" b="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68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90000"/>
              </a:lnSpc>
            </a:pPr>
            <a:r>
              <a:rPr lang="es-ES_tradnl" altLang="es-ES" dirty="0" smtClean="0"/>
              <a:t>PRUEBAS RÁPIDAS: Consisten en la detección de anticuerpos y/o antígenos mediante una pequeña </a:t>
            </a:r>
            <a:r>
              <a:rPr lang="es-ES_tradnl" altLang="es-ES" b="1" dirty="0" smtClean="0">
                <a:solidFill>
                  <a:srgbClr val="CC0000"/>
                </a:solidFill>
              </a:rPr>
              <a:t>muestra de sangre</a:t>
            </a:r>
            <a:r>
              <a:rPr lang="es-ES_tradnl" altLang="es-ES" dirty="0" smtClean="0"/>
              <a:t> (pinchazo en el dedo con lanceta) o de </a:t>
            </a:r>
            <a:r>
              <a:rPr lang="es-ES_tradnl" altLang="es-ES" b="1" dirty="0" smtClean="0">
                <a:solidFill>
                  <a:srgbClr val="CC0000"/>
                </a:solidFill>
              </a:rPr>
              <a:t>saliva</a:t>
            </a:r>
            <a:r>
              <a:rPr lang="es-ES_tradnl" altLang="es-ES" dirty="0" smtClean="0"/>
              <a:t> (mediante una torunda) que se analiza con un kit que no precisa material de laboratorio suplementario y cuyo resultado es de lectura visual. </a:t>
            </a:r>
          </a:p>
          <a:p>
            <a:pPr algn="just" eaLnBrk="1" hangingPunct="1">
              <a:lnSpc>
                <a:spcPct val="160000"/>
              </a:lnSpc>
            </a:pPr>
            <a:r>
              <a:rPr lang="es-ES_tradnl" altLang="es-ES" dirty="0" smtClean="0"/>
              <a:t>Los resultados suelen estar disponibles </a:t>
            </a:r>
            <a:r>
              <a:rPr lang="es-ES_tradnl" altLang="es-ES" b="1" dirty="0" smtClean="0">
                <a:solidFill>
                  <a:srgbClr val="B80808"/>
                </a:solidFill>
              </a:rPr>
              <a:t>en menos de 30 minutos</a:t>
            </a:r>
            <a:r>
              <a:rPr lang="es-ES_tradnl" altLang="es-ES" dirty="0" smtClean="0"/>
              <a:t>.</a:t>
            </a:r>
          </a:p>
          <a:p>
            <a:pPr algn="just" eaLnBrk="1" hangingPunct="1">
              <a:lnSpc>
                <a:spcPct val="170000"/>
              </a:lnSpc>
            </a:pPr>
            <a:r>
              <a:rPr lang="es-ES_tradnl" altLang="es-ES" dirty="0" smtClean="0"/>
              <a:t>Un resultado reactivo </a:t>
            </a:r>
            <a:r>
              <a:rPr lang="es-ES_tradnl" altLang="es-ES" b="1" dirty="0" smtClean="0">
                <a:solidFill>
                  <a:srgbClr val="B80808"/>
                </a:solidFill>
              </a:rPr>
              <a:t>requiere confirmación.</a:t>
            </a:r>
            <a:endParaRPr lang="es-ES" altLang="es-ES" b="1" dirty="0" smtClean="0">
              <a:solidFill>
                <a:srgbClr val="B80808"/>
              </a:solidFill>
            </a:endParaRPr>
          </a:p>
          <a:p>
            <a:endParaRPr lang="es-ES" altLang="es-ES" dirty="0" smtClean="0"/>
          </a:p>
          <a:p>
            <a:endParaRPr lang="es-ES" altLang="es-ES" dirty="0" smtClean="0"/>
          </a:p>
          <a:p>
            <a:r>
              <a:rPr lang="es-ES" altLang="es-ES" dirty="0" smtClean="0"/>
              <a:t>https://www.comunidad.madrid/servicios/salud/vih-virus-inmunodeficiencia-humana-its-infecciones-transmision-sexual#pruebas-rapidas</a:t>
            </a:r>
          </a:p>
        </p:txBody>
      </p:sp>
      <p:sp>
        <p:nvSpPr>
          <p:cNvPr id="2662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47F2C7-A5D6-4F5E-B738-752112941FDC}" type="slidenum">
              <a:rPr lang="es-ES_tradnl" altLang="es-ES" sz="1200" b="0" smtClean="0">
                <a:latin typeface="Arial Narrow" panose="020B0606020202030204" pitchFamily="34" charset="0"/>
              </a:rPr>
              <a:pPr/>
              <a:t>25</a:t>
            </a:fld>
            <a:endParaRPr lang="es-ES_tradnl" altLang="es-ES" sz="1200" b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76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altLang="es-ES" smtClean="0"/>
              <a:t>Se refiere a que las personas con VIH que mantienen una excelente adherencia al tratamiento antirretroviral les permitir tener una carga viral indetectable (baja) y los riesgos de transmisión sexual del VIH son prácticamente cero. Pero eso no significa erradicar el virus del organismo y estos fármacos no protegen frente a otras infecciones de transmisión sexual.</a:t>
            </a:r>
          </a:p>
          <a:p>
            <a:endParaRPr lang="es-ES" altLang="es-ES" smtClean="0"/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890F54-8609-46D8-99F9-42C292DA33C2}" type="slidenum">
              <a:rPr lang="es-ES_tradnl" altLang="es-ES" sz="1200" b="0" smtClean="0">
                <a:latin typeface="Arial Narrow" panose="020B0606020202030204" pitchFamily="34" charset="0"/>
              </a:rPr>
              <a:pPr/>
              <a:t>29</a:t>
            </a:fld>
            <a:endParaRPr lang="es-ES_tradnl" altLang="es-ES" sz="1200" b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53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b="1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El estigma social hace referencia a las actitudes y creencias que conducen a las personas a rechazar, evitar y temer a aquellos a quienes perciben como diferentes. El estigma social es un atributo que “convierte” a una persona en distinta de las demás, en alguien “menos apetecible” y hasta inferior con respecto a la figura de una “persona normal y corriente”. </a:t>
            </a:r>
          </a:p>
          <a:p>
            <a:endParaRPr lang="es-ES" altLang="es-ES" smtClean="0"/>
          </a:p>
        </p:txBody>
      </p:sp>
      <p:sp>
        <p:nvSpPr>
          <p:cNvPr id="3482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AF129F-D27A-4C25-998D-A78FE947567A}" type="slidenum">
              <a:rPr lang="es-ES_tradnl" altLang="es-ES" sz="1200" b="0" smtClean="0">
                <a:latin typeface="Arial Narrow" panose="020B0606020202030204" pitchFamily="34" charset="0"/>
              </a:rPr>
              <a:pPr/>
              <a:t>30</a:t>
            </a:fld>
            <a:endParaRPr lang="es-ES_tradnl" altLang="es-ES" sz="1200" b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97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7151-224E-CE44-89DB-FEEB05BF9FDF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25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los derechos humanos en el centro, con las comunidades a la cabeza, el mundo puede acabar con el sida como amenaza para la salud pública para 2030.</a:t>
            </a:r>
          </a:p>
          <a:p>
            <a:r>
              <a:rPr lang="es-E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Fuente ONUSIDA: https://www.unaids.org/es/2024-world-aids-day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7151-224E-CE44-89DB-FEEB05BF9FD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767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objetivos de ONUSIDA para 2030 es conseguir</a:t>
            </a:r>
            <a:r>
              <a:rPr lang="es-ES" sz="9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el 95% de las personas que viven con VIH conozcan su estado serológico, el 95% de ellas estén en tratamiento y el 95% con carga viral indetectable. Además, que “Cero Discriminación”.</a:t>
            </a:r>
            <a:endParaRPr lang="es-ES" sz="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Conseguir los objetivos de “Acción Acelerada” contribuirá a prevenir cerca de 28 millones de nuevas infecciones por el VIH, así como acabar con la epidemia de sida como amenaza para la salud mundial para 2030.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Fuente: ONUSIDA. </a:t>
            </a:r>
            <a:r>
              <a:rPr lang="es-E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Acción acelerada: pongamos fin a la epidemia de sida para 2030: https://www.unaids.org/es/resources/documents/2014/JC2686_WAD2014report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7151-224E-CE44-89DB-FEEB05BF9FD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517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Según datos del Ministerio de Sanidad “ACTUALIZACIÓN DEL CONTINUO DE ATENCIÓN DEL VIH EN ESPAÑA, 2021-2022. (mayo 2023), se estimaba para el año 2021-2022 que en España vivían con VIH entre 136.436 y 162.307 personas. </a:t>
            </a:r>
          </a:p>
          <a:p>
            <a:pPr lvl="0"/>
            <a:r>
              <a:rPr lang="es-ES_tradnl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 de los principales problemas es el considerable retraso diagnóstico, las personas están siendo diagnosticadas cuando llevan mucho tiempo viviendo con la infección, lo que perjudica su estado de salud y pronóstico, además de favorecer la transmisión. El éxito del tratamiento depende de la precocidad en el diagnóstico. El 7,5% de las personas que viven con VIH en nuestro país desconocen que tienen la infección.</a:t>
            </a:r>
            <a:endParaRPr lang="es-E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9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https://www.sanidad.gob.es/ciudadanos/enfLesiones/enfTransmisibles/sida/vigilancia/docs/Continuo_atencion_VIH_mayo_2023.pdf</a:t>
            </a:r>
            <a:r>
              <a:rPr lang="es-E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E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7151-224E-CE44-89DB-FEEB05BF9FD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39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</a:t>
            </a:r>
            <a:r>
              <a:rPr lang="es-ES" baseline="0" dirty="0" smtClean="0"/>
              <a:t> último informe epidemiológico con los datos de vigilancia del VIH y Sida en personas que viven en la Comunidad de Madrid, indica que el 34,8% de los nuevos diagnósticos de VIH se dan en personas entre 30 a 39 años.</a:t>
            </a:r>
          </a:p>
          <a:p>
            <a:r>
              <a:rPr lang="es-ES" baseline="0" dirty="0" smtClean="0"/>
              <a:t>https://www.comunidad.madrid/sites/default/files/doc/sanidad/epid/informe_trimestral_vih_web.pdf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7151-224E-CE44-89DB-FEEB05BF9FD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02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Según datos de ONUSIDA, en 2023, 39,9 millones de personas vivían con VIH en el mundo. De ellas, 1,3 millones contrajeron la infección ese año y 630.000 fallecieron a causa de enfermedades relacionadas con el sida.     </a:t>
            </a:r>
            <a:r>
              <a:rPr lang="es-ES" sz="9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https://www.unaids.org/sites/default/files/media_asset/UNAIDS_FactSheet_es.pdf</a:t>
            </a:r>
            <a:r>
              <a:rPr lang="es-E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7151-224E-CE44-89DB-FEEB05BF9FD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293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7151-224E-CE44-89DB-FEEB05BF9FD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145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Fuente: INFORME EPIDEMIOLÓGICO VIGILANCIA VIH/SIDA Septiembre 2024: https://www.comunidad.madrid/sites/default/files/doc/sanidad/epid/informe_trimestral_vih_web.pdf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7151-224E-CE44-89DB-FEEB05BF9FD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16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Fuente: INFORME EPIDEMIOLÓGICO VIGILANCIA VIH/SIDA Septiembre 2024: https://www.comunidad.madrid/sites/default/files/doc/sanidad/epid/informe_trimestral_vih_web.pdf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7151-224E-CE44-89DB-FEEB05BF9FD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20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pic>
        <p:nvPicPr>
          <p:cNvPr id="18" name="Imagen 17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68" y="340060"/>
            <a:ext cx="767865" cy="997506"/>
          </a:xfrm>
          <a:prstGeom prst="rect">
            <a:avLst/>
          </a:prstGeom>
        </p:spPr>
      </p:pic>
      <p:pic>
        <p:nvPicPr>
          <p:cNvPr id="19" name="Imagen 18" descr="izquierda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58" y="1317256"/>
            <a:ext cx="354861" cy="2867344"/>
          </a:xfrm>
          <a:prstGeom prst="rect">
            <a:avLst/>
          </a:prstGeom>
        </p:spPr>
      </p:pic>
      <p:pic>
        <p:nvPicPr>
          <p:cNvPr id="20" name="Imagen 19" descr="derecha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50" y="1338423"/>
            <a:ext cx="354861" cy="2867344"/>
          </a:xfrm>
          <a:prstGeom prst="rect">
            <a:avLst/>
          </a:prstGeom>
        </p:spPr>
      </p:pic>
      <p:sp>
        <p:nvSpPr>
          <p:cNvPr id="21" name="Marcador de título 1"/>
          <p:cNvSpPr txBox="1">
            <a:spLocks/>
          </p:cNvSpPr>
          <p:nvPr/>
        </p:nvSpPr>
        <p:spPr>
          <a:xfrm>
            <a:off x="1862111" y="2118429"/>
            <a:ext cx="5419779" cy="108186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Título de la presentación</a:t>
            </a:r>
            <a:b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 se va a realizar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Marcador de texto 2"/>
          <p:cNvSpPr txBox="1">
            <a:spLocks/>
          </p:cNvSpPr>
          <p:nvPr/>
        </p:nvSpPr>
        <p:spPr>
          <a:xfrm>
            <a:off x="1835166" y="4335536"/>
            <a:ext cx="5473669" cy="5080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E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</a:t>
            </a:r>
            <a:r>
              <a:rPr lang="is-I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…....</a:t>
            </a:r>
          </a:p>
          <a:p>
            <a:pPr>
              <a:buFontTx/>
              <a:buNone/>
            </a:pP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Consejería de </a:t>
            </a:r>
            <a:r>
              <a:rPr lang="is-I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….............................</a:t>
            </a:r>
            <a:endParaRPr lang="es-ES" sz="9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658417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7900" cy="43886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6B80-9903-FE40-88E6-F1C5DC6142B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5DA-A0E0-944D-9C56-D33FED176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430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6B80-9903-FE40-88E6-F1C5DC6142B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5DA-A0E0-944D-9C56-D33FED176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986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80AB5-A83C-41AC-A459-7873E2AF8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75660"/>
            <a:ext cx="6858000" cy="1790700"/>
          </a:xfrm>
        </p:spPr>
        <p:txBody>
          <a:bodyPr anchor="b">
            <a:normAutofit/>
          </a:bodyPr>
          <a:lstStyle>
            <a:lvl1pPr algn="ctr">
              <a:defRPr sz="4100"/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F75E03-18BD-4581-B78A-BB81AC870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35416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B82D37-49DC-4134-9899-761FD0BF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Dirección General  –  Consejería de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B72E47-D501-4861-9DE0-8D8350FA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656D-74D4-4D5F-BC81-ED36D82898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58417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860D1-AF87-4D88-B441-8C0050072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1099DA-42CD-4D4D-AD03-D1165CDA4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DC5017-513F-4DCF-9DA5-DD95013F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Dirección General  –  Consejería de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7264EF-C73B-4F0E-A75B-0292F602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656D-74D4-4D5F-BC81-ED36D82898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3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15484-63E4-4973-AA58-3953E7AD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86234-C754-4E32-BC55-049EF6248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567383"/>
                </a:solidFill>
              </a:defRPr>
            </a:lvl2pPr>
            <a:lvl3pPr>
              <a:defRPr>
                <a:solidFill>
                  <a:srgbClr val="018373"/>
                </a:solidFill>
              </a:defRPr>
            </a:lvl3pPr>
            <a:lvl4pPr>
              <a:defRPr>
                <a:solidFill>
                  <a:srgbClr val="326500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151BE3-7C6C-4F9F-A785-B600BF769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Dirección General  –  Consejería de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66EB34-6484-4D77-87B7-EE261F596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656D-74D4-4D5F-BC81-ED36D82898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71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2A9A0-71CE-4942-B6CD-64C32055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3C0B15-B88D-486D-9FDB-F660BA362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567383"/>
                </a:solidFill>
              </a:defRPr>
            </a:lvl2pPr>
            <a:lvl3pPr>
              <a:defRPr>
                <a:solidFill>
                  <a:srgbClr val="018373"/>
                </a:solidFill>
              </a:defRPr>
            </a:lvl3pPr>
            <a:lvl4pPr>
              <a:defRPr>
                <a:solidFill>
                  <a:srgbClr val="326500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639AAD-B544-43F0-A097-BF97711EE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567383"/>
                </a:solidFill>
              </a:defRPr>
            </a:lvl2pPr>
            <a:lvl3pPr>
              <a:defRPr>
                <a:solidFill>
                  <a:srgbClr val="018373"/>
                </a:solidFill>
              </a:defRPr>
            </a:lvl3pPr>
            <a:lvl4pPr>
              <a:defRPr>
                <a:solidFill>
                  <a:srgbClr val="326500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D96E55-56B3-4E9F-ABB4-C67AB6D1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Dirección General  –  Consejería de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86D7DB-665B-4FB4-835C-C420D516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656D-74D4-4D5F-BC81-ED36D82898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6442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pic>
        <p:nvPicPr>
          <p:cNvPr id="12" name="Imagen 11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24" y="341046"/>
            <a:ext cx="822104" cy="1067968"/>
          </a:xfrm>
          <a:prstGeom prst="rect">
            <a:avLst/>
          </a:prstGeom>
        </p:spPr>
      </p:pic>
      <p:pic>
        <p:nvPicPr>
          <p:cNvPr id="13" name="Imagen 12" descr="izquierda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1" y="1047714"/>
            <a:ext cx="352166" cy="2845564"/>
          </a:xfrm>
          <a:prstGeom prst="rect">
            <a:avLst/>
          </a:prstGeom>
        </p:spPr>
      </p:pic>
      <p:pic>
        <p:nvPicPr>
          <p:cNvPr id="14" name="Imagen 13" descr="derecha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45" y="1068882"/>
            <a:ext cx="352166" cy="284556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118135" y="1697984"/>
            <a:ext cx="7004607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E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Título de la presentación</a:t>
            </a:r>
            <a:br>
              <a:rPr lang="es-E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s-E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 se va a realizar</a:t>
            </a:r>
            <a:endParaRPr lang="es-ES" sz="27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118135" y="4077532"/>
            <a:ext cx="700460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indent="0" algn="ctr">
              <a:buFontTx/>
              <a:buNone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</a:t>
            </a:r>
            <a:r>
              <a:rPr lang="is-I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…....</a:t>
            </a:r>
          </a:p>
          <a:p>
            <a:pPr marL="0" indent="0" algn="ctr">
              <a:buFontTx/>
              <a:buNone/>
            </a:pP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Consejería de </a:t>
            </a:r>
            <a:r>
              <a:rPr lang="is-I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….............................</a:t>
            </a:r>
            <a:endParaRPr lang="es-E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0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8485073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pic>
        <p:nvPicPr>
          <p:cNvPr id="18" name="Imagen 17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68" y="340060"/>
            <a:ext cx="767865" cy="997506"/>
          </a:xfrm>
          <a:prstGeom prst="rect">
            <a:avLst/>
          </a:prstGeom>
        </p:spPr>
      </p:pic>
      <p:pic>
        <p:nvPicPr>
          <p:cNvPr id="19" name="Imagen 18" descr="izquierda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58" y="1317256"/>
            <a:ext cx="354861" cy="2867344"/>
          </a:xfrm>
          <a:prstGeom prst="rect">
            <a:avLst/>
          </a:prstGeom>
        </p:spPr>
      </p:pic>
      <p:pic>
        <p:nvPicPr>
          <p:cNvPr id="20" name="Imagen 19" descr="derecha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50" y="1338423"/>
            <a:ext cx="354861" cy="2867344"/>
          </a:xfrm>
          <a:prstGeom prst="rect">
            <a:avLst/>
          </a:prstGeom>
        </p:spPr>
      </p:pic>
      <p:sp>
        <p:nvSpPr>
          <p:cNvPr id="21" name="Marcador de título 1"/>
          <p:cNvSpPr txBox="1">
            <a:spLocks/>
          </p:cNvSpPr>
          <p:nvPr/>
        </p:nvSpPr>
        <p:spPr>
          <a:xfrm>
            <a:off x="1862111" y="2118429"/>
            <a:ext cx="5419779" cy="108186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Título de la presentación</a:t>
            </a:r>
            <a:b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 se va a realizar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Marcador de texto 2"/>
          <p:cNvSpPr txBox="1">
            <a:spLocks/>
          </p:cNvSpPr>
          <p:nvPr/>
        </p:nvSpPr>
        <p:spPr>
          <a:xfrm>
            <a:off x="1835166" y="4335536"/>
            <a:ext cx="5473669" cy="5080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E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</a:t>
            </a:r>
            <a:r>
              <a:rPr lang="is-I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…....</a:t>
            </a:r>
          </a:p>
          <a:p>
            <a:pPr>
              <a:buFontTx/>
              <a:buNone/>
            </a:pP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Consejería de </a:t>
            </a:r>
            <a:r>
              <a:rPr lang="is-I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….............................</a:t>
            </a:r>
            <a:endParaRPr lang="es-ES" sz="9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6584174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80AB5-A83C-41AC-A459-7873E2AF8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75660"/>
            <a:ext cx="6858000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1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F75E03-18BD-4581-B78A-BB81AC870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35416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B82D37-49DC-4134-9899-761FD0BF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699445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Dirección General  –  Consejería 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6584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860D1-AF87-4D88-B441-8C0050072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1099DA-42CD-4D4D-AD03-D1165CDA4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DC5017-513F-4DCF-9DA5-DD95013F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699445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Dirección General  –  Consejería 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80AB5-A83C-41AC-A459-7873E2AF8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75660"/>
            <a:ext cx="6858000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1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F75E03-18BD-4581-B78A-BB81AC870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35416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B82D37-49DC-4134-9899-761FD0BF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699445"/>
            <a:ext cx="3086100" cy="273844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Dirección General  –  Consejería 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6584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15484-63E4-4973-AA58-3953E7AD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92" y="102394"/>
            <a:ext cx="8464216" cy="99417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86234-C754-4E32-BC55-049EF6248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0150"/>
            <a:ext cx="8007016" cy="34257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567383"/>
                </a:solidFill>
              </a:defRPr>
            </a:lvl2pPr>
            <a:lvl3pPr>
              <a:defRPr>
                <a:solidFill>
                  <a:srgbClr val="018373"/>
                </a:solidFill>
              </a:defRPr>
            </a:lvl3pPr>
            <a:lvl4pPr>
              <a:defRPr>
                <a:solidFill>
                  <a:srgbClr val="326500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151BE3-7C6C-4F9F-A785-B600BF769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699445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Dirección General  –  Consejería 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1071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2A9A0-71CE-4942-B6CD-64C320559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92" y="102394"/>
            <a:ext cx="8464216" cy="99417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3C0B15-B88D-486D-9FDB-F660BA362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567383"/>
                </a:solidFill>
              </a:defRPr>
            </a:lvl2pPr>
            <a:lvl3pPr>
              <a:defRPr>
                <a:solidFill>
                  <a:srgbClr val="018373"/>
                </a:solidFill>
              </a:defRPr>
            </a:lvl3pPr>
            <a:lvl4pPr>
              <a:defRPr>
                <a:solidFill>
                  <a:srgbClr val="326500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639AAD-B544-43F0-A097-BF97711EE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567383"/>
                </a:solidFill>
              </a:defRPr>
            </a:lvl2pPr>
            <a:lvl3pPr>
              <a:defRPr>
                <a:solidFill>
                  <a:srgbClr val="018373"/>
                </a:solidFill>
              </a:defRPr>
            </a:lvl3pPr>
            <a:lvl4pPr>
              <a:defRPr>
                <a:solidFill>
                  <a:srgbClr val="326500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D96E55-56B3-4E9F-ABB4-C67AB6D1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699445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Dirección General  –  Consejería 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6442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6B80-9903-FE40-88E6-F1C5DC6142B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5DA-A0E0-944D-9C56-D33FED17675B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pic>
        <p:nvPicPr>
          <p:cNvPr id="9" name="Imagen 8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68" y="340060"/>
            <a:ext cx="767865" cy="997506"/>
          </a:xfrm>
          <a:prstGeom prst="rect">
            <a:avLst/>
          </a:prstGeom>
        </p:spPr>
      </p:pic>
      <p:pic>
        <p:nvPicPr>
          <p:cNvPr id="10" name="Imagen 9" descr="izquierda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58" y="1317256"/>
            <a:ext cx="354861" cy="2867344"/>
          </a:xfrm>
          <a:prstGeom prst="rect">
            <a:avLst/>
          </a:prstGeom>
        </p:spPr>
      </p:pic>
      <p:pic>
        <p:nvPicPr>
          <p:cNvPr id="11" name="Imagen 10" descr="derecha.png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50" y="1338423"/>
            <a:ext cx="354861" cy="2867344"/>
          </a:xfrm>
          <a:prstGeom prst="rect">
            <a:avLst/>
          </a:prstGeom>
        </p:spPr>
      </p:pic>
      <p:sp>
        <p:nvSpPr>
          <p:cNvPr id="12" name="Marcador de título 1"/>
          <p:cNvSpPr txBox="1">
            <a:spLocks/>
          </p:cNvSpPr>
          <p:nvPr userDrawn="1"/>
        </p:nvSpPr>
        <p:spPr>
          <a:xfrm>
            <a:off x="1862111" y="2118429"/>
            <a:ext cx="5419779" cy="108186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Título de la presentación</a:t>
            </a:r>
            <a:b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 se va a realizar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Marcador de texto 2"/>
          <p:cNvSpPr txBox="1">
            <a:spLocks/>
          </p:cNvSpPr>
          <p:nvPr userDrawn="1"/>
        </p:nvSpPr>
        <p:spPr>
          <a:xfrm>
            <a:off x="1835166" y="4335536"/>
            <a:ext cx="5473669" cy="5080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E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</a:t>
            </a:r>
            <a:r>
              <a:rPr lang="is-I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…....</a:t>
            </a:r>
          </a:p>
          <a:p>
            <a:pPr>
              <a:buFontTx/>
              <a:buNone/>
            </a:pP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Consejería de </a:t>
            </a:r>
            <a:r>
              <a:rPr lang="is-I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….............................</a:t>
            </a:r>
            <a:endParaRPr lang="es-ES" sz="9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555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6B80-9903-FE40-88E6-F1C5DC6142B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5DA-A0E0-944D-9C56-D33FED17675B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ítulo 5">
            <a:extLst>
              <a:ext uri="{FF2B5EF4-FFF2-40B4-BE49-F238E27FC236}">
                <a16:creationId xmlns:a16="http://schemas.microsoft.com/office/drawing/2014/main" id="{8195352F-72E4-A14B-86AA-91AF0CF15C93}"/>
              </a:ext>
            </a:extLst>
          </p:cNvPr>
          <p:cNvSpPr txBox="1">
            <a:spLocks/>
          </p:cNvSpPr>
          <p:nvPr userDrawn="1"/>
        </p:nvSpPr>
        <p:spPr>
          <a:xfrm>
            <a:off x="1149829" y="747924"/>
            <a:ext cx="3719842" cy="498074"/>
          </a:xfrm>
          <a:prstGeom prst="rect">
            <a:avLst/>
          </a:prstGeom>
        </p:spPr>
        <p:txBody>
          <a:bodyPr lIns="68580" tIns="34290" rIns="68580" bIns="34290" anchor="t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Título del contenido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C8284184-E944-D442-A232-BC45EE181D03}"/>
              </a:ext>
            </a:extLst>
          </p:cNvPr>
          <p:cNvSpPr txBox="1">
            <a:spLocks/>
          </p:cNvSpPr>
          <p:nvPr userDrawn="1"/>
        </p:nvSpPr>
        <p:spPr>
          <a:xfrm>
            <a:off x="1133992" y="1283386"/>
            <a:ext cx="3886200" cy="2857658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Lorem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ipsum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dolor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sit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amet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consectetuer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adipiscing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elit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Aenean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commodo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ligula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eget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dolor.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Aenean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massa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  <a:r>
              <a:rPr lang="es-E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Cum </a:t>
            </a:r>
            <a:r>
              <a:rPr lang="es-ES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sociis</a:t>
            </a:r>
            <a:r>
              <a:rPr lang="es-E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natoque</a:t>
            </a:r>
            <a:r>
              <a:rPr lang="es-E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penatibus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et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magnis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dis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parturient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montes,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nascetur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ridiculus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mus.</a:t>
            </a:r>
          </a:p>
          <a:p>
            <a:pPr algn="just"/>
            <a:endParaRPr lang="es-ES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1" algn="just"/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Donec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quam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felis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ultricies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nec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pellentesque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eu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pretium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quis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sem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  <a:r>
              <a:rPr lang="es-E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Nulla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consequat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massa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quis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enim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Donec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pede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justo,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fringilla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vel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aliquet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nec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vulputate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eget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arcu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In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enim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justo,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rhoncus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ut,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imperdiet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venenatis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vitae, justo.</a:t>
            </a:r>
          </a:p>
          <a:p>
            <a:pPr marL="0" indent="0" algn="just">
              <a:buFont typeface="Arial"/>
              <a:buNone/>
            </a:pPr>
            <a:endParaRPr lang="es-ES" sz="15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Rectángulo 8"/>
          <p:cNvSpPr/>
          <p:nvPr userDrawn="1"/>
        </p:nvSpPr>
        <p:spPr>
          <a:xfrm>
            <a:off x="953424" y="735817"/>
            <a:ext cx="62738" cy="33995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10" name="Título 5">
            <a:extLst>
              <a:ext uri="{FF2B5EF4-FFF2-40B4-BE49-F238E27FC236}">
                <a16:creationId xmlns:a16="http://schemas.microsoft.com/office/drawing/2014/main" id="{8195352F-72E4-A14B-86AA-91AF0CF15C93}"/>
              </a:ext>
            </a:extLst>
          </p:cNvPr>
          <p:cNvSpPr txBox="1">
            <a:spLocks/>
          </p:cNvSpPr>
          <p:nvPr userDrawn="1"/>
        </p:nvSpPr>
        <p:spPr>
          <a:xfrm>
            <a:off x="3960807" y="257729"/>
            <a:ext cx="4762352" cy="295562"/>
          </a:xfrm>
          <a:prstGeom prst="rect">
            <a:avLst/>
          </a:prstGeom>
        </p:spPr>
        <p:txBody>
          <a:bodyPr lIns="68580" tIns="34290" rIns="68580" bIns="3429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Título de</a:t>
            </a:r>
            <a:r>
              <a:rPr lang="es-ES" sz="11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la presentación</a:t>
            </a:r>
            <a:endParaRPr lang="es-E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Imagen 10" descr="logo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61" y="4397725"/>
            <a:ext cx="395135" cy="5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5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6B80-9903-FE40-88E6-F1C5DC6142B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5DA-A0E0-944D-9C56-D33FED176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367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7900" cy="43886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6B80-9903-FE40-88E6-F1C5DC6142B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5DA-A0E0-944D-9C56-D33FED176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4305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6B80-9903-FE40-88E6-F1C5DC6142B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5DA-A0E0-944D-9C56-D33FED176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986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pic>
        <p:nvPicPr>
          <p:cNvPr id="12" name="Imagen 11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24" y="341046"/>
            <a:ext cx="822104" cy="1067968"/>
          </a:xfrm>
          <a:prstGeom prst="rect">
            <a:avLst/>
          </a:prstGeom>
        </p:spPr>
      </p:pic>
      <p:pic>
        <p:nvPicPr>
          <p:cNvPr id="13" name="Imagen 12" descr="izquierda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1" y="1047714"/>
            <a:ext cx="352166" cy="2845564"/>
          </a:xfrm>
          <a:prstGeom prst="rect">
            <a:avLst/>
          </a:prstGeom>
        </p:spPr>
      </p:pic>
      <p:pic>
        <p:nvPicPr>
          <p:cNvPr id="14" name="Imagen 13" descr="derecha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45" y="1068882"/>
            <a:ext cx="352166" cy="284556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118135" y="1697984"/>
            <a:ext cx="7004607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E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Título de la presentación</a:t>
            </a:r>
            <a:br>
              <a:rPr lang="es-E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s-E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 se va a realizar</a:t>
            </a:r>
            <a:endParaRPr lang="es-ES" sz="27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118135" y="4077532"/>
            <a:ext cx="700460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indent="0" algn="ctr">
              <a:buFontTx/>
              <a:buNone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</a:t>
            </a:r>
            <a:r>
              <a:rPr lang="is-I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…....</a:t>
            </a:r>
          </a:p>
          <a:p>
            <a:pPr marL="0" indent="0" algn="ctr">
              <a:buFontTx/>
              <a:buNone/>
            </a:pP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Consejería de </a:t>
            </a:r>
            <a:r>
              <a:rPr lang="is-I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….............................</a:t>
            </a:r>
            <a:endParaRPr lang="es-E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0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8485073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pic>
        <p:nvPicPr>
          <p:cNvPr id="18" name="Imagen 17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68" y="340060"/>
            <a:ext cx="767865" cy="997506"/>
          </a:xfrm>
          <a:prstGeom prst="rect">
            <a:avLst/>
          </a:prstGeom>
        </p:spPr>
      </p:pic>
      <p:pic>
        <p:nvPicPr>
          <p:cNvPr id="19" name="Imagen 18" descr="izquierda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58" y="1317256"/>
            <a:ext cx="354861" cy="2867344"/>
          </a:xfrm>
          <a:prstGeom prst="rect">
            <a:avLst/>
          </a:prstGeom>
        </p:spPr>
      </p:pic>
      <p:pic>
        <p:nvPicPr>
          <p:cNvPr id="20" name="Imagen 19" descr="derecha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50" y="1338423"/>
            <a:ext cx="354861" cy="2867344"/>
          </a:xfrm>
          <a:prstGeom prst="rect">
            <a:avLst/>
          </a:prstGeom>
        </p:spPr>
      </p:pic>
      <p:sp>
        <p:nvSpPr>
          <p:cNvPr id="21" name="Marcador de título 1"/>
          <p:cNvSpPr txBox="1">
            <a:spLocks/>
          </p:cNvSpPr>
          <p:nvPr/>
        </p:nvSpPr>
        <p:spPr>
          <a:xfrm>
            <a:off x="1862111" y="2118429"/>
            <a:ext cx="5419779" cy="108186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Título de la presentación</a:t>
            </a:r>
            <a:b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 se va a realizar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Marcador de texto 2"/>
          <p:cNvSpPr txBox="1">
            <a:spLocks/>
          </p:cNvSpPr>
          <p:nvPr/>
        </p:nvSpPr>
        <p:spPr>
          <a:xfrm>
            <a:off x="1835166" y="4335536"/>
            <a:ext cx="5473669" cy="5080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E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</a:t>
            </a:r>
            <a:r>
              <a:rPr lang="is-I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…....</a:t>
            </a:r>
          </a:p>
          <a:p>
            <a:pPr>
              <a:buFontTx/>
              <a:buNone/>
            </a:pP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Consejería de </a:t>
            </a:r>
            <a:r>
              <a:rPr lang="is-I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….............................</a:t>
            </a:r>
            <a:endParaRPr lang="es-ES" sz="9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658417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80AB5-A83C-41AC-A459-7873E2AF8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75660"/>
            <a:ext cx="6858000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1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F75E03-18BD-4581-B78A-BB81AC870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35416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B82D37-49DC-4134-9899-761FD0BF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699445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Dirección General  –  Consejería 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658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860D1-AF87-4D88-B441-8C0050072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1099DA-42CD-4D4D-AD03-D1165CDA4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DC5017-513F-4DCF-9DA5-DD95013F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699445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dirty="0" smtClean="0"/>
              <a:t>Dirección General  –  Consejería 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3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860D1-AF87-4D88-B441-8C0050072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1099DA-42CD-4D4D-AD03-D1165CDA4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DC5017-513F-4DCF-9DA5-DD95013F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699445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Dirección General  –  Consejería 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3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15484-63E4-4973-AA58-3953E7AD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92" y="102394"/>
            <a:ext cx="8464216" cy="99417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86234-C754-4E32-BC55-049EF6248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0150"/>
            <a:ext cx="8007016" cy="34257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567383"/>
                </a:solidFill>
              </a:defRPr>
            </a:lvl2pPr>
            <a:lvl3pPr>
              <a:defRPr>
                <a:solidFill>
                  <a:srgbClr val="018373"/>
                </a:solidFill>
              </a:defRPr>
            </a:lvl3pPr>
            <a:lvl4pPr>
              <a:defRPr>
                <a:solidFill>
                  <a:srgbClr val="326500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151BE3-7C6C-4F9F-A785-B600BF769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699445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Dirección General  –  Consejería 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1071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2A9A0-71CE-4942-B6CD-64C320559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92" y="102394"/>
            <a:ext cx="8464216" cy="99417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3C0B15-B88D-486D-9FDB-F660BA362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567383"/>
                </a:solidFill>
              </a:defRPr>
            </a:lvl2pPr>
            <a:lvl3pPr>
              <a:defRPr>
                <a:solidFill>
                  <a:srgbClr val="018373"/>
                </a:solidFill>
              </a:defRPr>
            </a:lvl3pPr>
            <a:lvl4pPr>
              <a:defRPr>
                <a:solidFill>
                  <a:srgbClr val="326500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639AAD-B544-43F0-A097-BF97711EE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567383"/>
                </a:solidFill>
              </a:defRPr>
            </a:lvl2pPr>
            <a:lvl3pPr>
              <a:defRPr>
                <a:solidFill>
                  <a:srgbClr val="018373"/>
                </a:solidFill>
              </a:defRPr>
            </a:lvl3pPr>
            <a:lvl4pPr>
              <a:defRPr>
                <a:solidFill>
                  <a:srgbClr val="326500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D96E55-56B3-4E9F-ABB4-C67AB6D1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699445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Dirección General  –  Consejería 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6442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6B80-9903-FE40-88E6-F1C5DC6142B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5DA-A0E0-944D-9C56-D33FED17675B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pic>
        <p:nvPicPr>
          <p:cNvPr id="9" name="Imagen 8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68" y="340060"/>
            <a:ext cx="767865" cy="997506"/>
          </a:xfrm>
          <a:prstGeom prst="rect">
            <a:avLst/>
          </a:prstGeom>
        </p:spPr>
      </p:pic>
      <p:pic>
        <p:nvPicPr>
          <p:cNvPr id="10" name="Imagen 9" descr="izquierda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58" y="1317256"/>
            <a:ext cx="354861" cy="2867344"/>
          </a:xfrm>
          <a:prstGeom prst="rect">
            <a:avLst/>
          </a:prstGeom>
        </p:spPr>
      </p:pic>
      <p:pic>
        <p:nvPicPr>
          <p:cNvPr id="11" name="Imagen 10" descr="derecha.png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50" y="1338423"/>
            <a:ext cx="354861" cy="2867344"/>
          </a:xfrm>
          <a:prstGeom prst="rect">
            <a:avLst/>
          </a:prstGeom>
        </p:spPr>
      </p:pic>
      <p:sp>
        <p:nvSpPr>
          <p:cNvPr id="12" name="Marcador de título 1"/>
          <p:cNvSpPr txBox="1">
            <a:spLocks/>
          </p:cNvSpPr>
          <p:nvPr userDrawn="1"/>
        </p:nvSpPr>
        <p:spPr>
          <a:xfrm>
            <a:off x="1862111" y="2118429"/>
            <a:ext cx="5419779" cy="108186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Título de la presentación</a:t>
            </a:r>
            <a:b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 se va a realizar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Marcador de texto 2"/>
          <p:cNvSpPr txBox="1">
            <a:spLocks/>
          </p:cNvSpPr>
          <p:nvPr userDrawn="1"/>
        </p:nvSpPr>
        <p:spPr>
          <a:xfrm>
            <a:off x="1835166" y="4335536"/>
            <a:ext cx="5473669" cy="5080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E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</a:t>
            </a:r>
            <a:r>
              <a:rPr lang="is-I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…....</a:t>
            </a:r>
          </a:p>
          <a:p>
            <a:pPr>
              <a:buFontTx/>
              <a:buNone/>
            </a:pP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Consejería de </a:t>
            </a:r>
            <a:r>
              <a:rPr lang="is-I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….............................</a:t>
            </a:r>
            <a:endParaRPr lang="es-ES" sz="9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555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6B80-9903-FE40-88E6-F1C5DC6142B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5DA-A0E0-944D-9C56-D33FED17675B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ítulo 5">
            <a:extLst>
              <a:ext uri="{FF2B5EF4-FFF2-40B4-BE49-F238E27FC236}">
                <a16:creationId xmlns:a16="http://schemas.microsoft.com/office/drawing/2014/main" id="{8195352F-72E4-A14B-86AA-91AF0CF15C93}"/>
              </a:ext>
            </a:extLst>
          </p:cNvPr>
          <p:cNvSpPr txBox="1">
            <a:spLocks/>
          </p:cNvSpPr>
          <p:nvPr userDrawn="1"/>
        </p:nvSpPr>
        <p:spPr>
          <a:xfrm>
            <a:off x="1149829" y="747924"/>
            <a:ext cx="3719842" cy="498074"/>
          </a:xfrm>
          <a:prstGeom prst="rect">
            <a:avLst/>
          </a:prstGeom>
        </p:spPr>
        <p:txBody>
          <a:bodyPr lIns="68580" tIns="34290" rIns="68580" bIns="34290" anchor="t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Título del contenido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C8284184-E944-D442-A232-BC45EE181D03}"/>
              </a:ext>
            </a:extLst>
          </p:cNvPr>
          <p:cNvSpPr txBox="1">
            <a:spLocks/>
          </p:cNvSpPr>
          <p:nvPr userDrawn="1"/>
        </p:nvSpPr>
        <p:spPr>
          <a:xfrm>
            <a:off x="1133992" y="1283386"/>
            <a:ext cx="3886200" cy="2857658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Lorem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ipsum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dolor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sit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amet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consectetuer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adipiscing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elit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Aenean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commodo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ligula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eget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dolor.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Aenean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massa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  <a:r>
              <a:rPr lang="es-E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Cum </a:t>
            </a:r>
            <a:r>
              <a:rPr lang="es-ES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sociis</a:t>
            </a:r>
            <a:r>
              <a:rPr lang="es-E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natoque</a:t>
            </a:r>
            <a:r>
              <a:rPr lang="es-E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penatibus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et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magnis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dis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parturient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montes,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nascetur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ridiculus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mus.</a:t>
            </a:r>
          </a:p>
          <a:p>
            <a:pPr algn="just"/>
            <a:endParaRPr lang="es-ES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1" algn="just"/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Donec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quam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felis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ultricies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nec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pellentesque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eu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pretium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quis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sem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  <a:r>
              <a:rPr lang="es-E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Nulla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consequat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massa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quis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enim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Donec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pede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justo,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fringilla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vel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aliquet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nec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vulputate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eget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arcu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In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enim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justo,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rhoncus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ut,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imperdiet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venenatis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vitae, justo.</a:t>
            </a:r>
          </a:p>
          <a:p>
            <a:pPr marL="0" indent="0" algn="just">
              <a:buFont typeface="Arial"/>
              <a:buNone/>
            </a:pPr>
            <a:endParaRPr lang="es-ES" sz="15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Rectángulo 8"/>
          <p:cNvSpPr/>
          <p:nvPr userDrawn="1"/>
        </p:nvSpPr>
        <p:spPr>
          <a:xfrm>
            <a:off x="953424" y="735817"/>
            <a:ext cx="62738" cy="33995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10" name="Título 5">
            <a:extLst>
              <a:ext uri="{FF2B5EF4-FFF2-40B4-BE49-F238E27FC236}">
                <a16:creationId xmlns:a16="http://schemas.microsoft.com/office/drawing/2014/main" id="{8195352F-72E4-A14B-86AA-91AF0CF15C93}"/>
              </a:ext>
            </a:extLst>
          </p:cNvPr>
          <p:cNvSpPr txBox="1">
            <a:spLocks/>
          </p:cNvSpPr>
          <p:nvPr userDrawn="1"/>
        </p:nvSpPr>
        <p:spPr>
          <a:xfrm>
            <a:off x="3960807" y="257729"/>
            <a:ext cx="4762352" cy="295562"/>
          </a:xfrm>
          <a:prstGeom prst="rect">
            <a:avLst/>
          </a:prstGeom>
        </p:spPr>
        <p:txBody>
          <a:bodyPr lIns="68580" tIns="34290" rIns="68580" bIns="3429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Título de</a:t>
            </a:r>
            <a:r>
              <a:rPr lang="es-ES" sz="11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la presentación</a:t>
            </a:r>
            <a:endParaRPr lang="es-E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Imagen 10" descr="logo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61" y="4397725"/>
            <a:ext cx="395135" cy="5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53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6B80-9903-FE40-88E6-F1C5DC6142B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5DA-A0E0-944D-9C56-D33FED176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367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7900" cy="43886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6B80-9903-FE40-88E6-F1C5DC6142B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5DA-A0E0-944D-9C56-D33FED176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4305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6B80-9903-FE40-88E6-F1C5DC6142B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5DA-A0E0-944D-9C56-D33FED176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98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15484-63E4-4973-AA58-3953E7AD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92" y="102394"/>
            <a:ext cx="8464216" cy="99417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86234-C754-4E32-BC55-049EF6248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0150"/>
            <a:ext cx="8007016" cy="34257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567383"/>
                </a:solidFill>
              </a:defRPr>
            </a:lvl2pPr>
            <a:lvl3pPr>
              <a:defRPr>
                <a:solidFill>
                  <a:srgbClr val="018373"/>
                </a:solidFill>
              </a:defRPr>
            </a:lvl3pPr>
            <a:lvl4pPr>
              <a:defRPr>
                <a:solidFill>
                  <a:srgbClr val="326500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151BE3-7C6C-4F9F-A785-B600BF769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699445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dirty="0" smtClean="0"/>
              <a:t>Dirección General  –  Consejería 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107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2A9A0-71CE-4942-B6CD-64C320559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92" y="102394"/>
            <a:ext cx="8464216" cy="99417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3C0B15-B88D-486D-9FDB-F660BA362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567383"/>
                </a:solidFill>
              </a:defRPr>
            </a:lvl2pPr>
            <a:lvl3pPr>
              <a:defRPr>
                <a:solidFill>
                  <a:srgbClr val="018373"/>
                </a:solidFill>
              </a:defRPr>
            </a:lvl3pPr>
            <a:lvl4pPr>
              <a:defRPr>
                <a:solidFill>
                  <a:srgbClr val="326500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639AAD-B544-43F0-A097-BF97711EE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567383"/>
                </a:solidFill>
              </a:defRPr>
            </a:lvl2pPr>
            <a:lvl3pPr>
              <a:defRPr>
                <a:solidFill>
                  <a:srgbClr val="018373"/>
                </a:solidFill>
              </a:defRPr>
            </a:lvl3pPr>
            <a:lvl4pPr>
              <a:defRPr>
                <a:solidFill>
                  <a:srgbClr val="326500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D96E55-56B3-4E9F-ABB4-C67AB6D1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699445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dirty="0" smtClean="0"/>
              <a:t>Dirección General  –  Consejería 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644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2821" y="55585"/>
            <a:ext cx="8007016" cy="4617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8792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6B80-9903-FE40-88E6-F1C5DC6142B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5DA-A0E0-944D-9C56-D33FED17675B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pic>
        <p:nvPicPr>
          <p:cNvPr id="9" name="Imagen 8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68" y="340060"/>
            <a:ext cx="767865" cy="997506"/>
          </a:xfrm>
          <a:prstGeom prst="rect">
            <a:avLst/>
          </a:prstGeom>
        </p:spPr>
      </p:pic>
      <p:pic>
        <p:nvPicPr>
          <p:cNvPr id="10" name="Imagen 9" descr="izquierda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58" y="1317256"/>
            <a:ext cx="354861" cy="2867344"/>
          </a:xfrm>
          <a:prstGeom prst="rect">
            <a:avLst/>
          </a:prstGeom>
        </p:spPr>
      </p:pic>
      <p:pic>
        <p:nvPicPr>
          <p:cNvPr id="11" name="Imagen 10" descr="derecha.png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50" y="1338423"/>
            <a:ext cx="354861" cy="2867344"/>
          </a:xfrm>
          <a:prstGeom prst="rect">
            <a:avLst/>
          </a:prstGeom>
        </p:spPr>
      </p:pic>
      <p:sp>
        <p:nvSpPr>
          <p:cNvPr id="12" name="Marcador de título 1"/>
          <p:cNvSpPr txBox="1">
            <a:spLocks/>
          </p:cNvSpPr>
          <p:nvPr userDrawn="1"/>
        </p:nvSpPr>
        <p:spPr>
          <a:xfrm>
            <a:off x="1862111" y="2118429"/>
            <a:ext cx="5419779" cy="108186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Título de la presentación</a:t>
            </a:r>
            <a:b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 se va a realizar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Marcador de texto 2"/>
          <p:cNvSpPr txBox="1">
            <a:spLocks/>
          </p:cNvSpPr>
          <p:nvPr userDrawn="1"/>
        </p:nvSpPr>
        <p:spPr>
          <a:xfrm>
            <a:off x="1835166" y="4335536"/>
            <a:ext cx="5473669" cy="5080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E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</a:t>
            </a:r>
            <a:r>
              <a:rPr lang="is-I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…....</a:t>
            </a:r>
          </a:p>
          <a:p>
            <a:pPr>
              <a:buFontTx/>
              <a:buNone/>
            </a:pP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Consejería de </a:t>
            </a:r>
            <a:r>
              <a:rPr lang="is-I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….............................</a:t>
            </a:r>
            <a:endParaRPr lang="es-ES" sz="9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55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6B80-9903-FE40-88E6-F1C5DC6142B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5DA-A0E0-944D-9C56-D33FED17675B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ítulo 5">
            <a:extLst>
              <a:ext uri="{FF2B5EF4-FFF2-40B4-BE49-F238E27FC236}">
                <a16:creationId xmlns:a16="http://schemas.microsoft.com/office/drawing/2014/main" id="{8195352F-72E4-A14B-86AA-91AF0CF15C93}"/>
              </a:ext>
            </a:extLst>
          </p:cNvPr>
          <p:cNvSpPr txBox="1">
            <a:spLocks/>
          </p:cNvSpPr>
          <p:nvPr userDrawn="1"/>
        </p:nvSpPr>
        <p:spPr>
          <a:xfrm>
            <a:off x="1149829" y="747924"/>
            <a:ext cx="3719842" cy="498074"/>
          </a:xfrm>
          <a:prstGeom prst="rect">
            <a:avLst/>
          </a:prstGeom>
        </p:spPr>
        <p:txBody>
          <a:bodyPr lIns="68580" tIns="34290" rIns="68580" bIns="34290" anchor="t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Título del contenido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C8284184-E944-D442-A232-BC45EE181D03}"/>
              </a:ext>
            </a:extLst>
          </p:cNvPr>
          <p:cNvSpPr txBox="1">
            <a:spLocks/>
          </p:cNvSpPr>
          <p:nvPr userDrawn="1"/>
        </p:nvSpPr>
        <p:spPr>
          <a:xfrm>
            <a:off x="1133992" y="1283386"/>
            <a:ext cx="3886200" cy="2857658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Lorem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ipsum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dolor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sit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amet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consectetuer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adipiscing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elit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Aenean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commodo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ligula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eget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dolor.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Aenean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massa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  <a:r>
              <a:rPr lang="es-E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Cum </a:t>
            </a:r>
            <a:r>
              <a:rPr lang="es-ES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sociis</a:t>
            </a:r>
            <a:r>
              <a:rPr lang="es-E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natoque</a:t>
            </a:r>
            <a:r>
              <a:rPr lang="es-E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penatibus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et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magnis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dis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parturient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montes,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nascetur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ridiculus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mus.</a:t>
            </a:r>
          </a:p>
          <a:p>
            <a:pPr algn="just"/>
            <a:endParaRPr lang="es-ES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1" algn="just"/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Donec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quam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felis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ultricies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nec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pellentesque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eu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pretium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quis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sem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  <a:r>
              <a:rPr lang="es-E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Nulla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consequat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massa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quis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enim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Donec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pede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justo,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fringilla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vel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aliquet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nec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vulputate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eget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arcu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In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enim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justo,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rhoncus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ut,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imperdiet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venenatis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vitae, justo.</a:t>
            </a:r>
          </a:p>
          <a:p>
            <a:pPr marL="0" indent="0" algn="just">
              <a:buFont typeface="Arial"/>
              <a:buNone/>
            </a:pPr>
            <a:endParaRPr lang="es-ES" sz="15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Rectángulo 8"/>
          <p:cNvSpPr/>
          <p:nvPr userDrawn="1"/>
        </p:nvSpPr>
        <p:spPr>
          <a:xfrm>
            <a:off x="953424" y="735817"/>
            <a:ext cx="62738" cy="33995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10" name="Título 5">
            <a:extLst>
              <a:ext uri="{FF2B5EF4-FFF2-40B4-BE49-F238E27FC236}">
                <a16:creationId xmlns:a16="http://schemas.microsoft.com/office/drawing/2014/main" id="{8195352F-72E4-A14B-86AA-91AF0CF15C93}"/>
              </a:ext>
            </a:extLst>
          </p:cNvPr>
          <p:cNvSpPr txBox="1">
            <a:spLocks/>
          </p:cNvSpPr>
          <p:nvPr userDrawn="1"/>
        </p:nvSpPr>
        <p:spPr>
          <a:xfrm>
            <a:off x="3960807" y="257729"/>
            <a:ext cx="4762352" cy="295562"/>
          </a:xfrm>
          <a:prstGeom prst="rect">
            <a:avLst/>
          </a:prstGeom>
        </p:spPr>
        <p:txBody>
          <a:bodyPr lIns="68580" tIns="34290" rIns="68580" bIns="3429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Título de</a:t>
            </a:r>
            <a:r>
              <a:rPr lang="es-ES" sz="11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la presentación</a:t>
            </a:r>
            <a:endParaRPr lang="es-E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Imagen 10" descr="logo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61" y="4397725"/>
            <a:ext cx="395135" cy="5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5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6B80-9903-FE40-88E6-F1C5DC6142B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5DA-A0E0-944D-9C56-D33FED176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36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13DE4B-DF41-FB45-A7ED-3276F09B5A8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819455"/>
            <a:ext cx="571500" cy="238125"/>
          </a:xfrm>
          <a:prstGeom prst="rect">
            <a:avLst/>
          </a:prstGeom>
        </p:spPr>
      </p:pic>
      <p:pic>
        <p:nvPicPr>
          <p:cNvPr id="4" name="Imagen 3" descr="faldon-01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0" y="4299943"/>
            <a:ext cx="9161610" cy="87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1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787" r:id="rId6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6B80-9903-FE40-88E6-F1C5DC6142B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185DA-A0E0-944D-9C56-D33FED176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73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783" r:id="rId6"/>
    <p:sldLayoutId id="2147483784" r:id="rId7"/>
    <p:sldLayoutId id="2147483785" r:id="rId8"/>
    <p:sldLayoutId id="2147483786" r:id="rId9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13DE4B-DF41-FB45-A7ED-3276F09B5A8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819455"/>
            <a:ext cx="571500" cy="238125"/>
          </a:xfrm>
          <a:prstGeom prst="rect">
            <a:avLst/>
          </a:prstGeom>
        </p:spPr>
      </p:pic>
      <p:pic>
        <p:nvPicPr>
          <p:cNvPr id="4" name="Imagen 3" descr="faldon-01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0" y="4299943"/>
            <a:ext cx="9161610" cy="87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1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6B80-9903-FE40-88E6-F1C5DC6142B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185DA-A0E0-944D-9C56-D33FED176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73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13DE4B-DF41-FB45-A7ED-3276F09B5A8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819455"/>
            <a:ext cx="571500" cy="238125"/>
          </a:xfrm>
          <a:prstGeom prst="rect">
            <a:avLst/>
          </a:prstGeom>
        </p:spPr>
      </p:pic>
      <p:pic>
        <p:nvPicPr>
          <p:cNvPr id="4" name="Imagen 3" descr="faldon-01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0" y="4299943"/>
            <a:ext cx="9161610" cy="87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1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6B80-9903-FE40-88E6-F1C5DC6142B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185DA-A0E0-944D-9C56-D33FED176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73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unidad.madrid/publicamadrid/NombreConsejeria/%22Consejer%C3%ADa%20de%20Sanidad%22/coleccion/%22Bolet%C3%ADn%20epidemiol%C3%B3gico%22?search_api_views_fulltext=VIH&amp;sort_by=search_api_relevance&amp;sort_order=DESC&amp;selFiltros=false&amp;titulo=&amp;autor=&amp;referencia=&amp;isbn=&amp;deposito=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unidad.madrid/sites/default/files/doc/sanidad/prev/lista_centros_de_salud_pr_mediadores_comunidad_de_madrid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hyperlink" Target="https://www.comunidad.madrid/servicios/salud/vih-virus-inmunodeficiencia-humana-its-infecciones-transmision-sexual#pruebas-rapida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bit.ly/2lk32Q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felgtbi/?hl=es" TargetMode="External"/><Relationship Id="rId3" Type="http://schemas.openxmlformats.org/officeDocument/2006/relationships/hyperlink" Target="https://www.porpuroplacer.es/" TargetMode="External"/><Relationship Id="rId7" Type="http://schemas.openxmlformats.org/officeDocument/2006/relationships/hyperlink" Target="https://www.instagram.com/cesida/?hl=es" TargetMode="External"/><Relationship Id="rId2" Type="http://schemas.openxmlformats.org/officeDocument/2006/relationships/hyperlink" Target="https://bit.ly/2lk32Q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nstagram.com/infovihcruzroja/?hl=es" TargetMode="External"/><Relationship Id="rId5" Type="http://schemas.openxmlformats.org/officeDocument/2006/relationships/hyperlink" Target="https://www.facebook.com/PorPuroPlacer1/" TargetMode="External"/><Relationship Id="rId10" Type="http://schemas.openxmlformats.org/officeDocument/2006/relationships/hyperlink" Target="https://www.unaids.org/es/World_AIDS_Day" TargetMode="External"/><Relationship Id="rId4" Type="http://schemas.openxmlformats.org/officeDocument/2006/relationships/hyperlink" Target="https://www.instagram.com/porpuroplacer1/" TargetMode="External"/><Relationship Id="rId9" Type="http://schemas.openxmlformats.org/officeDocument/2006/relationships/hyperlink" Target="https://www.sanidad.gob.es/ciudadanos/enfLesiones/enfTransmisibles/sida/home.htm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173226-2144-D549-B435-FCF60403EF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699000"/>
            <a:ext cx="2057400" cy="274638"/>
          </a:xfrm>
          <a:prstGeom prst="rect">
            <a:avLst/>
          </a:prstGeom>
        </p:spPr>
        <p:txBody>
          <a:bodyPr/>
          <a:lstStyle/>
          <a:p>
            <a:fld id="{5F70656D-74D4-4D5F-BC81-ED36D8289864}" type="slidenum">
              <a:rPr lang="es-ES" smtClean="0"/>
              <a:t>1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" y="0"/>
            <a:ext cx="9143999" cy="5187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47" y="298118"/>
            <a:ext cx="1029907" cy="1337916"/>
          </a:xfrm>
          <a:prstGeom prst="rect">
            <a:avLst/>
          </a:prstGeom>
        </p:spPr>
      </p:pic>
      <p:pic>
        <p:nvPicPr>
          <p:cNvPr id="9" name="Imagen 8" descr="izquierda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78" y="1009569"/>
            <a:ext cx="388938" cy="3142687"/>
          </a:xfrm>
          <a:prstGeom prst="rect">
            <a:avLst/>
          </a:prstGeom>
        </p:spPr>
      </p:pic>
      <p:pic>
        <p:nvPicPr>
          <p:cNvPr id="10" name="Imagen 9" descr="derecha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48" y="1009569"/>
            <a:ext cx="388938" cy="3142687"/>
          </a:xfrm>
          <a:prstGeom prst="rect">
            <a:avLst/>
          </a:prstGeom>
        </p:spPr>
      </p:pic>
      <p:sp>
        <p:nvSpPr>
          <p:cNvPr id="11" name="Marcador de título 1"/>
          <p:cNvSpPr txBox="1">
            <a:spLocks/>
          </p:cNvSpPr>
          <p:nvPr/>
        </p:nvSpPr>
        <p:spPr>
          <a:xfrm>
            <a:off x="2167925" y="2066546"/>
            <a:ext cx="5110112" cy="1135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kern="1200">
                <a:solidFill>
                  <a:srgbClr val="D1000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DÍA MUNDIAL DEL SIDA 2024</a:t>
            </a: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901196" y="4149554"/>
            <a:ext cx="7341609" cy="6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18373"/>
                </a:solidFill>
                <a:latin typeface="Arial"/>
                <a:ea typeface="+mn-ea"/>
                <a:cs typeface="Arial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rgbClr val="567383"/>
                </a:solidFill>
                <a:latin typeface="Arial"/>
                <a:ea typeface="+mn-ea"/>
                <a:cs typeface="Arial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Dirección General de Salud Pública </a:t>
            </a:r>
          </a:p>
          <a:p>
            <a:pPr>
              <a:buFontTx/>
              <a:buNone/>
            </a:pPr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Consejería de Sanidad</a:t>
            </a:r>
            <a:endParaRPr lang="es-E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4" descr="Símbolos famosos, lazo rojo contra el sida - Urban Comunicación Barcelona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185" y="4269658"/>
            <a:ext cx="631306" cy="87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7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8195352F-72E4-A14B-86AA-91AF0CF15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07" y="89665"/>
            <a:ext cx="8464216" cy="585402"/>
          </a:xfrm>
        </p:spPr>
        <p:txBody>
          <a:bodyPr anchor="ctr">
            <a:normAutofit/>
          </a:bodyPr>
          <a:lstStyle/>
          <a:p>
            <a:pPr algn="l"/>
            <a:r>
              <a:rPr lang="es-ES" sz="2400" dirty="0" smtClean="0">
                <a:solidFill>
                  <a:srgbClr val="FF0000"/>
                </a:solidFill>
              </a:rPr>
              <a:t>Situación en </a:t>
            </a:r>
            <a:r>
              <a:rPr lang="es-ES" sz="2400" dirty="0" smtClean="0">
                <a:solidFill>
                  <a:srgbClr val="FF0000"/>
                </a:solidFill>
              </a:rPr>
              <a:t>el Mundo – Europa- España</a:t>
            </a:r>
            <a:r>
              <a:rPr lang="es-ES" sz="2400" dirty="0" smtClean="0">
                <a:solidFill>
                  <a:srgbClr val="FF0000"/>
                </a:solidFill>
              </a:rPr>
              <a:t>, </a:t>
            </a:r>
            <a:r>
              <a:rPr lang="es-ES" sz="2400" dirty="0" smtClean="0">
                <a:solidFill>
                  <a:srgbClr val="FF0000"/>
                </a:solidFill>
              </a:rPr>
              <a:t>Año 2022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EAAB34-5319-2944-A42E-9BFF6B42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8930" y="4569280"/>
            <a:ext cx="4449170" cy="273844"/>
          </a:xfrm>
        </p:spPr>
        <p:txBody>
          <a:bodyPr anchor="ctr">
            <a:normAutofit fontScale="85000" lnSpcReduction="10000"/>
          </a:bodyPr>
          <a:lstStyle/>
          <a:p>
            <a:r>
              <a:rPr lang="es-ES" dirty="0"/>
              <a:t>Dirección General de Salud Pública - Consejería de Sanidad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27" y="565480"/>
            <a:ext cx="5252813" cy="37013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821427" y="1022967"/>
            <a:ext cx="279698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200" dirty="0" smtClean="0"/>
              <a:t>Se estima que </a:t>
            </a:r>
            <a:r>
              <a:rPr lang="es-ES" sz="1200" dirty="0"/>
              <a:t>en España viven con VIH entre 136.436 y 162.307 personas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577840" y="2221275"/>
            <a:ext cx="3453619" cy="9387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100" dirty="0"/>
              <a:t>Hasta el 30 de junio de 2023 se ha recibido la notificación de 2.956 nuevos diagnósticos de VIH en el año 2022</a:t>
            </a:r>
            <a:r>
              <a:rPr lang="es-ES" sz="1100" dirty="0" smtClean="0"/>
              <a:t>, lo </a:t>
            </a:r>
            <a:r>
              <a:rPr lang="es-ES" sz="1100" dirty="0"/>
              <a:t>que representa una tasa de 6,23 por 100.000 habitantes sin ajustar por retraso en la </a:t>
            </a:r>
            <a:r>
              <a:rPr lang="es-ES" sz="1100" dirty="0" smtClean="0"/>
              <a:t>notificación.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2476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1600" dirty="0" smtClean="0">
                <a:solidFill>
                  <a:srgbClr val="FF0000"/>
                </a:solidFill>
              </a:rPr>
              <a:t>Situación en la Comunidad de Madrid. Nuevos diagnósticos VIH </a:t>
            </a:r>
            <a:br>
              <a:rPr lang="es-ES" sz="1600" dirty="0" smtClean="0">
                <a:solidFill>
                  <a:srgbClr val="FF0000"/>
                </a:solidFill>
              </a:rPr>
            </a:br>
            <a:r>
              <a:rPr lang="es-ES" sz="1200" dirty="0" smtClean="0"/>
              <a:t>Datos actualizados a 30/09/2024</a:t>
            </a:r>
            <a:endParaRPr lang="es-ES" sz="12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902656" y="4650208"/>
            <a:ext cx="5338688" cy="273844"/>
          </a:xfrm>
        </p:spPr>
        <p:txBody>
          <a:bodyPr/>
          <a:lstStyle/>
          <a:p>
            <a:r>
              <a:rPr lang="es-ES" dirty="0" smtClean="0"/>
              <a:t>Dirección General de Salud Pública – Consejería de Sanidad</a:t>
            </a:r>
            <a:endParaRPr lang="es-ES" dirty="0"/>
          </a:p>
        </p:txBody>
      </p:sp>
      <p:graphicFrame>
        <p:nvGraphicFramePr>
          <p:cNvPr id="7" name="2 Objeto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121782"/>
              </p:ext>
            </p:extLst>
          </p:nvPr>
        </p:nvGraphicFramePr>
        <p:xfrm>
          <a:off x="339892" y="1038374"/>
          <a:ext cx="8007350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1393025" y="727905"/>
            <a:ext cx="6217273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u="sng" dirty="0"/>
              <a:t>Distribución según lugar de nacimiento</a:t>
            </a:r>
          </a:p>
        </p:txBody>
      </p:sp>
    </p:spTree>
    <p:extLst>
      <p:ext uri="{BB962C8B-B14F-4D97-AF65-F5344CB8AC3E}">
        <p14:creationId xmlns:p14="http://schemas.microsoft.com/office/powerpoint/2010/main" val="22208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1600" dirty="0" smtClean="0">
                <a:solidFill>
                  <a:srgbClr val="FF0000"/>
                </a:solidFill>
              </a:rPr>
              <a:t>Situación en la Comunidad de Madrid. Nuevos diagnósticos VIH </a:t>
            </a:r>
            <a:br>
              <a:rPr lang="es-ES" sz="1600" dirty="0" smtClean="0">
                <a:solidFill>
                  <a:srgbClr val="FF0000"/>
                </a:solidFill>
              </a:rPr>
            </a:br>
            <a:r>
              <a:rPr lang="es-ES" sz="1200" dirty="0" smtClean="0"/>
              <a:t>Datos actualizados a 30/09/2024</a:t>
            </a:r>
            <a:endParaRPr lang="es-ES" sz="12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902656" y="4650208"/>
            <a:ext cx="5338688" cy="273844"/>
          </a:xfrm>
        </p:spPr>
        <p:txBody>
          <a:bodyPr/>
          <a:lstStyle/>
          <a:p>
            <a:r>
              <a:rPr lang="es-ES" dirty="0" smtClean="0"/>
              <a:t>Dirección General de Salud Pública – Consejería de Sanidad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1393025" y="727905"/>
            <a:ext cx="6217273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u="sng" dirty="0" smtClean="0"/>
              <a:t>Edad al diagnóstico de infección por VIH</a:t>
            </a:r>
            <a:endParaRPr lang="es-ES" sz="1400" b="1" u="sng" dirty="0"/>
          </a:p>
        </p:txBody>
      </p:sp>
      <p:graphicFrame>
        <p:nvGraphicFramePr>
          <p:cNvPr id="3" name="1 Gráfico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18406998"/>
              </p:ext>
            </p:extLst>
          </p:nvPr>
        </p:nvGraphicFramePr>
        <p:xfrm>
          <a:off x="2055445" y="1281721"/>
          <a:ext cx="4892431" cy="26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772861" y="3980329"/>
            <a:ext cx="15444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 smtClean="0"/>
              <a:t>Grupos de edad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17606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394502" y="2463025"/>
            <a:ext cx="7772400" cy="1021556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rgbClr val="FF0000"/>
                </a:solidFill>
              </a:rPr>
              <a:t/>
            </a:r>
            <a:br>
              <a:rPr lang="es-ES" dirty="0" smtClean="0">
                <a:solidFill>
                  <a:srgbClr val="FF0000"/>
                </a:solidFill>
              </a:rPr>
            </a:br>
            <a:r>
              <a:rPr lang="es-ES" dirty="0">
                <a:solidFill>
                  <a:srgbClr val="FF0000"/>
                </a:solidFill>
              </a:rPr>
              <a:t/>
            </a:r>
            <a:br>
              <a:rPr lang="es-ES" dirty="0">
                <a:solidFill>
                  <a:srgbClr val="FF0000"/>
                </a:solidFill>
              </a:rPr>
            </a:br>
            <a:r>
              <a:rPr lang="es-ES" dirty="0" smtClean="0">
                <a:solidFill>
                  <a:srgbClr val="FF0000"/>
                </a:solidFill>
              </a:rPr>
              <a:t/>
            </a:r>
            <a:br>
              <a:rPr lang="es-ES" dirty="0" smtClean="0">
                <a:solidFill>
                  <a:srgbClr val="FF0000"/>
                </a:solidFill>
              </a:rPr>
            </a:b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BLOQUE 3. </a:t>
            </a:r>
            <a:b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Transmisión y Protección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028" y="498083"/>
            <a:ext cx="2953911" cy="2082885"/>
          </a:xfrm>
          <a:prstGeom prst="rect">
            <a:avLst/>
          </a:prstGeom>
        </p:spPr>
      </p:pic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902656" y="4650208"/>
            <a:ext cx="5338688" cy="273844"/>
          </a:xfrm>
        </p:spPr>
        <p:txBody>
          <a:bodyPr/>
          <a:lstStyle/>
          <a:p>
            <a:r>
              <a:rPr lang="es-ES" dirty="0" smtClean="0"/>
              <a:t>Dirección General de Salud Pública – Consejería de Sanidad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2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/>
          </p:cNvPr>
          <p:cNvSpPr>
            <a:spLocks noGrp="1"/>
          </p:cNvSpPr>
          <p:nvPr>
            <p:ph idx="1"/>
          </p:nvPr>
        </p:nvSpPr>
        <p:spPr>
          <a:xfrm>
            <a:off x="584577" y="1108592"/>
            <a:ext cx="6343109" cy="3100388"/>
          </a:xfrm>
        </p:spPr>
        <p:txBody>
          <a:bodyPr/>
          <a:lstStyle/>
          <a:p>
            <a:pPr>
              <a:defRPr/>
            </a:pPr>
            <a:r>
              <a:rPr lang="es-ES" sz="1800" b="1" u="sng" dirty="0">
                <a:solidFill>
                  <a:schemeClr val="accent1">
                    <a:lumMod val="50000"/>
                  </a:schemeClr>
                </a:solidFill>
              </a:rPr>
              <a:t>El VIH se transmite a través de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es-ES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es-E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Fluidos vaginales, semen y saliva.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Fluidos vaginales, semen, mucosas, sangre y heridas abiertas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Besos, abrazos y contacto piel con piel.</a:t>
            </a:r>
          </a:p>
        </p:txBody>
      </p:sp>
      <p:pic>
        <p:nvPicPr>
          <p:cNvPr id="14339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289" y="1212339"/>
            <a:ext cx="1645444" cy="169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D761F4F-9F22-9D3C-C2C1-95A77F67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92" y="304800"/>
            <a:ext cx="8464216" cy="656299"/>
          </a:xfrm>
        </p:spPr>
        <p:txBody>
          <a:bodyPr/>
          <a:lstStyle/>
          <a:p>
            <a:pPr algn="l"/>
            <a:r>
              <a:rPr lang="es-ES" sz="3200" dirty="0" smtClean="0">
                <a:solidFill>
                  <a:srgbClr val="FF0000"/>
                </a:solidFill>
              </a:rPr>
              <a:t>Preguntas Introductorias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902656" y="4650208"/>
            <a:ext cx="5338688" cy="273844"/>
          </a:xfrm>
        </p:spPr>
        <p:txBody>
          <a:bodyPr/>
          <a:lstStyle/>
          <a:p>
            <a:r>
              <a:rPr lang="es-ES" dirty="0" smtClean="0"/>
              <a:t>Dirección General de Salud Pública – Consejería de Sanidad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658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/>
          </p:cNvPr>
          <p:cNvSpPr>
            <a:spLocks noGrp="1"/>
          </p:cNvSpPr>
          <p:nvPr>
            <p:ph idx="1"/>
          </p:nvPr>
        </p:nvSpPr>
        <p:spPr>
          <a:xfrm>
            <a:off x="629690" y="1277692"/>
            <a:ext cx="6208028" cy="2996804"/>
          </a:xfrm>
        </p:spPr>
        <p:txBody>
          <a:bodyPr/>
          <a:lstStyle/>
          <a:p>
            <a:pPr>
              <a:defRPr/>
            </a:pPr>
            <a:r>
              <a:rPr lang="es-ES" sz="1800" b="1" u="sng" dirty="0">
                <a:solidFill>
                  <a:schemeClr val="accent1">
                    <a:lumMod val="50000"/>
                  </a:schemeClr>
                </a:solidFill>
              </a:rPr>
              <a:t>Nos protegemos del VIH: 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No besando a otras personas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Lavándonos al terminar nuestras relaciones sexuales 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Usando el preservativo durante el sexo</a:t>
            </a:r>
          </a:p>
        </p:txBody>
      </p:sp>
      <p:pic>
        <p:nvPicPr>
          <p:cNvPr id="15363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27" y="1607917"/>
            <a:ext cx="1646635" cy="169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25" y="246284"/>
            <a:ext cx="8626588" cy="890093"/>
          </a:xfrm>
          <a:prstGeom prst="rect">
            <a:avLst/>
          </a:prstGeom>
        </p:spPr>
      </p:pic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902656" y="4650208"/>
            <a:ext cx="5338688" cy="273844"/>
          </a:xfrm>
        </p:spPr>
        <p:txBody>
          <a:bodyPr/>
          <a:lstStyle/>
          <a:p>
            <a:r>
              <a:rPr lang="es-ES" dirty="0" smtClean="0"/>
              <a:t>Dirección General de Salud Pública – Consejería de Sanidad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51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64574" y="1270352"/>
            <a:ext cx="3331022" cy="366713"/>
          </a:xfrm>
        </p:spPr>
        <p:txBody>
          <a:bodyPr/>
          <a:lstStyle/>
          <a:p>
            <a:pPr algn="l">
              <a:defRPr/>
            </a:pPr>
            <a:r>
              <a:rPr lang="es-ES" sz="3200" dirty="0">
                <a:solidFill>
                  <a:srgbClr val="FF0000"/>
                </a:solidFill>
              </a:rPr>
              <a:t>Cómo se transmite...</a:t>
            </a:r>
          </a:p>
        </p:txBody>
      </p:sp>
      <p:pic>
        <p:nvPicPr>
          <p:cNvPr id="16387" name="Imagen 4" descr="Resultado de imagen de IMAGEN enfermedades de transmision sexual en dibujo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8147" y="1358505"/>
            <a:ext cx="4437459" cy="3255169"/>
          </a:xfrm>
        </p:spPr>
      </p:pic>
      <p:pic>
        <p:nvPicPr>
          <p:cNvPr id="6" name="Imagen 4" descr="Resultado de imagen de IMAGEN enfermedades de transmision sexual en dibujo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0431" y="234094"/>
            <a:ext cx="5164593" cy="3788570"/>
          </a:xfrm>
          <a:prstGeom prst="rect">
            <a:avLst/>
          </a:prstGeom>
        </p:spPr>
      </p:pic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902656" y="4650208"/>
            <a:ext cx="5338688" cy="273844"/>
          </a:xfrm>
        </p:spPr>
        <p:txBody>
          <a:bodyPr/>
          <a:lstStyle/>
          <a:p>
            <a:r>
              <a:rPr lang="es-ES" dirty="0" smtClean="0"/>
              <a:t>Dirección General de Salud Pública – Consejería de Sanidad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26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/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9868188"/>
              </p:ext>
            </p:extLst>
          </p:nvPr>
        </p:nvGraphicFramePr>
        <p:xfrm>
          <a:off x="1755644" y="597519"/>
          <a:ext cx="5632711" cy="369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>
            <a:extLst/>
          </p:cNvPr>
          <p:cNvSpPr/>
          <p:nvPr/>
        </p:nvSpPr>
        <p:spPr>
          <a:xfrm>
            <a:off x="499634" y="2138313"/>
            <a:ext cx="800100" cy="38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050" b="1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FLUIDOS</a:t>
            </a:r>
          </a:p>
        </p:txBody>
      </p:sp>
      <p:sp>
        <p:nvSpPr>
          <p:cNvPr id="8" name="Rectángulo 7">
            <a:extLst/>
          </p:cNvPr>
          <p:cNvSpPr/>
          <p:nvPr/>
        </p:nvSpPr>
        <p:spPr>
          <a:xfrm>
            <a:off x="7227124" y="2004170"/>
            <a:ext cx="1234281" cy="5234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050" b="1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PUERTAS DE ENTRADA</a:t>
            </a:r>
          </a:p>
        </p:txBody>
      </p:sp>
      <p:sp>
        <p:nvSpPr>
          <p:cNvPr id="17413" name="Flecha derecha 2"/>
          <p:cNvSpPr>
            <a:spLocks noChangeArrowheads="1"/>
          </p:cNvSpPr>
          <p:nvPr/>
        </p:nvSpPr>
        <p:spPr bwMode="auto">
          <a:xfrm>
            <a:off x="3532025" y="3524286"/>
            <a:ext cx="1763316" cy="550247"/>
          </a:xfrm>
          <a:prstGeom prst="rightArrow">
            <a:avLst>
              <a:gd name="adj1" fmla="val 50000"/>
              <a:gd name="adj2" fmla="val 50144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ES" altLang="es-ES" sz="1200"/>
          </a:p>
        </p:txBody>
      </p:sp>
      <p:sp>
        <p:nvSpPr>
          <p:cNvPr id="10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-595606" y="53581"/>
            <a:ext cx="5742384" cy="366713"/>
          </a:xfrm>
        </p:spPr>
        <p:txBody>
          <a:bodyPr/>
          <a:lstStyle/>
          <a:p>
            <a:pPr>
              <a:defRPr/>
            </a:pPr>
            <a:r>
              <a:rPr lang="es-ES" sz="3200" dirty="0">
                <a:solidFill>
                  <a:srgbClr val="FF0000"/>
                </a:solidFill>
              </a:rPr>
              <a:t>Cómo se transmite...</a:t>
            </a:r>
          </a:p>
        </p:txBody>
      </p:sp>
      <p:sp>
        <p:nvSpPr>
          <p:cNvPr id="9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902656" y="4650208"/>
            <a:ext cx="5338688" cy="273844"/>
          </a:xfrm>
        </p:spPr>
        <p:txBody>
          <a:bodyPr/>
          <a:lstStyle/>
          <a:p>
            <a:r>
              <a:rPr lang="es-ES" dirty="0" smtClean="0"/>
              <a:t>Dirección General de Salud Pública – Consejería de Sanidad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395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/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03753932"/>
              </p:ext>
            </p:extLst>
          </p:nvPr>
        </p:nvGraphicFramePr>
        <p:xfrm>
          <a:off x="2011927" y="665336"/>
          <a:ext cx="5251710" cy="354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>
            <a:extLst/>
          </p:cNvPr>
          <p:cNvSpPr/>
          <p:nvPr/>
        </p:nvSpPr>
        <p:spPr>
          <a:xfrm>
            <a:off x="664824" y="2181750"/>
            <a:ext cx="800100" cy="38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050" b="1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FLUIDOS</a:t>
            </a:r>
          </a:p>
        </p:txBody>
      </p:sp>
      <p:sp>
        <p:nvSpPr>
          <p:cNvPr id="18436" name="Flecha derecha 2"/>
          <p:cNvSpPr>
            <a:spLocks noChangeArrowheads="1"/>
          </p:cNvSpPr>
          <p:nvPr/>
        </p:nvSpPr>
        <p:spPr bwMode="auto">
          <a:xfrm>
            <a:off x="3524223" y="3804264"/>
            <a:ext cx="1763316" cy="550247"/>
          </a:xfrm>
          <a:prstGeom prst="rightArrow">
            <a:avLst>
              <a:gd name="adj1" fmla="val 50000"/>
              <a:gd name="adj2" fmla="val 50144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ES" altLang="es-ES" sz="1200"/>
          </a:p>
        </p:txBody>
      </p:sp>
      <p:sp>
        <p:nvSpPr>
          <p:cNvPr id="9" name="Título 1">
            <a:extLst/>
          </p:cNvPr>
          <p:cNvSpPr txBox="1">
            <a:spLocks/>
          </p:cNvSpPr>
          <p:nvPr/>
        </p:nvSpPr>
        <p:spPr bwMode="auto">
          <a:xfrm>
            <a:off x="261311" y="130116"/>
            <a:ext cx="684331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s-ES" sz="2400" i="0" kern="0" dirty="0">
                <a:solidFill>
                  <a:srgbClr val="FF0000"/>
                </a:solidFill>
                <a:effectLst/>
              </a:rPr>
              <a:t>Cómo se transmite &gt;&gt; Cómo nos protegemos</a:t>
            </a:r>
          </a:p>
        </p:txBody>
      </p:sp>
      <p:pic>
        <p:nvPicPr>
          <p:cNvPr id="18438" name="Picture 2" descr="Condón: mitos y verdades sobre su uso y eficacia – Fundación Venc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291" y="949036"/>
            <a:ext cx="3165817" cy="2465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1"/>
          <p:cNvSpPr>
            <a:spLocks noChangeArrowheads="1"/>
          </p:cNvSpPr>
          <p:nvPr/>
        </p:nvSpPr>
        <p:spPr bwMode="auto">
          <a:xfrm>
            <a:off x="1738426" y="935861"/>
            <a:ext cx="3105364" cy="389513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ES" altLang="es-ES" sz="1200"/>
          </a:p>
        </p:txBody>
      </p:sp>
      <p:sp>
        <p:nvSpPr>
          <p:cNvPr id="10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902656" y="4650208"/>
            <a:ext cx="5338688" cy="273844"/>
          </a:xfrm>
        </p:spPr>
        <p:txBody>
          <a:bodyPr/>
          <a:lstStyle/>
          <a:p>
            <a:r>
              <a:rPr lang="es-ES" dirty="0" smtClean="0"/>
              <a:t>Dirección General de Salud Pública – Consejería de Sanidad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915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75035" y="163512"/>
            <a:ext cx="6172200" cy="357188"/>
          </a:xfrm>
        </p:spPr>
        <p:txBody>
          <a:bodyPr/>
          <a:lstStyle/>
          <a:p>
            <a:pPr>
              <a:defRPr/>
            </a:pPr>
            <a:r>
              <a:rPr lang="es-ES" sz="2400" b="1" dirty="0">
                <a:solidFill>
                  <a:srgbClr val="FF0000"/>
                </a:solidFill>
              </a:rPr>
              <a:t>Cómo NO se transmite...</a:t>
            </a:r>
          </a:p>
        </p:txBody>
      </p:sp>
      <p:sp>
        <p:nvSpPr>
          <p:cNvPr id="20483" name="Marcador de contenido 2"/>
          <p:cNvSpPr>
            <a:spLocks noGrp="1" noChangeArrowheads="1"/>
          </p:cNvSpPr>
          <p:nvPr>
            <p:ph sz="half" idx="2"/>
          </p:nvPr>
        </p:nvSpPr>
        <p:spPr>
          <a:xfrm>
            <a:off x="639567" y="1112840"/>
            <a:ext cx="3428403" cy="2963465"/>
          </a:xfrm>
        </p:spPr>
        <p:txBody>
          <a:bodyPr/>
          <a:lstStyle/>
          <a:p>
            <a:pPr marL="0" indent="0">
              <a:defRPr/>
            </a:pPr>
            <a:r>
              <a:rPr lang="es-ES" altLang="es-ES" b="0" dirty="0">
                <a:ea typeface="Lato"/>
                <a:cs typeface="Leelawadee UI Semilight" panose="020B0402040204020203" pitchFamily="34" charset="-34"/>
              </a:rPr>
              <a:t> </a:t>
            </a:r>
            <a:r>
              <a:rPr lang="es-ES" altLang="es-ES" b="0" dirty="0">
                <a:solidFill>
                  <a:schemeClr val="accent1">
                    <a:lumMod val="50000"/>
                  </a:schemeClr>
                </a:solidFill>
                <a:ea typeface="Lato"/>
                <a:cs typeface="Leelawadee UI Semilight" panose="020B0402040204020203" pitchFamily="34" charset="-34"/>
              </a:rPr>
              <a:t>A través del aire o del agua.</a:t>
            </a:r>
          </a:p>
          <a:p>
            <a:pPr marL="0" indent="0">
              <a:defRPr/>
            </a:pPr>
            <a:r>
              <a:rPr lang="es-ES" altLang="es-ES" b="0" dirty="0">
                <a:solidFill>
                  <a:schemeClr val="accent1">
                    <a:lumMod val="50000"/>
                  </a:schemeClr>
                </a:solidFill>
                <a:ea typeface="Lato"/>
                <a:cs typeface="Leelawadee UI Semilight" panose="020B0402040204020203" pitchFamily="34" charset="-34"/>
              </a:rPr>
              <a:t> Saliva, sudor o lágrimas.</a:t>
            </a:r>
          </a:p>
          <a:p>
            <a:pPr marL="0" indent="0">
              <a:defRPr/>
            </a:pPr>
            <a:r>
              <a:rPr lang="es-ES" altLang="es-ES" b="0" dirty="0">
                <a:solidFill>
                  <a:schemeClr val="accent1">
                    <a:lumMod val="50000"/>
                  </a:schemeClr>
                </a:solidFill>
                <a:ea typeface="Lato"/>
                <a:cs typeface="Leelawadee UI Semilight" panose="020B0402040204020203" pitchFamily="34" charset="-34"/>
              </a:rPr>
              <a:t> Besos, abrazos.</a:t>
            </a:r>
          </a:p>
          <a:p>
            <a:pPr marL="0" indent="0">
              <a:defRPr/>
            </a:pPr>
            <a:r>
              <a:rPr lang="es-ES" altLang="es-ES" b="0" dirty="0">
                <a:solidFill>
                  <a:schemeClr val="accent1">
                    <a:lumMod val="50000"/>
                  </a:schemeClr>
                </a:solidFill>
                <a:ea typeface="Lato"/>
                <a:cs typeface="Leelawadee UI Semilight" panose="020B0402040204020203" pitchFamily="34" charset="-34"/>
              </a:rPr>
              <a:t> Compartiendo baño/piscina.</a:t>
            </a:r>
          </a:p>
          <a:p>
            <a:pPr marL="0" indent="0">
              <a:defRPr/>
            </a:pPr>
            <a:r>
              <a:rPr lang="es-ES" altLang="es-ES" b="0" dirty="0">
                <a:solidFill>
                  <a:schemeClr val="accent1">
                    <a:lumMod val="50000"/>
                  </a:schemeClr>
                </a:solidFill>
                <a:ea typeface="Lato"/>
                <a:cs typeface="Leelawadee UI Semilight" panose="020B0402040204020203" pitchFamily="34" charset="-34"/>
              </a:rPr>
              <a:t> Picadura de mosquito.</a:t>
            </a:r>
          </a:p>
          <a:p>
            <a:pPr marL="0" indent="0">
              <a:defRPr/>
            </a:pPr>
            <a:r>
              <a:rPr lang="es-ES" altLang="es-ES" b="0" dirty="0">
                <a:solidFill>
                  <a:schemeClr val="accent1">
                    <a:lumMod val="50000"/>
                  </a:schemeClr>
                </a:solidFill>
                <a:ea typeface="Lato"/>
                <a:cs typeface="Leelawadee UI Semilight" panose="020B0402040204020203" pitchFamily="34" charset="-34"/>
              </a:rPr>
              <a:t> Contacto con animales.</a:t>
            </a:r>
          </a:p>
          <a:p>
            <a:pPr marL="0" indent="0">
              <a:defRPr/>
            </a:pPr>
            <a:endParaRPr lang="es-ES" altLang="es-ES" b="0" dirty="0">
              <a:ea typeface="Lato"/>
              <a:cs typeface="Leelawadee UI Semilight" panose="020B0402040204020203" pitchFamily="34" charset="-34"/>
            </a:endParaRPr>
          </a:p>
        </p:txBody>
      </p:sp>
      <p:sp>
        <p:nvSpPr>
          <p:cNvPr id="20484" name="Marcador de contenido 6"/>
          <p:cNvSpPr>
            <a:spLocks noGrp="1" noChangeArrowheads="1"/>
          </p:cNvSpPr>
          <p:nvPr>
            <p:ph sz="quarter" idx="4"/>
          </p:nvPr>
        </p:nvSpPr>
        <p:spPr>
          <a:xfrm>
            <a:off x="4908452" y="1112839"/>
            <a:ext cx="3506083" cy="2963466"/>
          </a:xfrm>
        </p:spPr>
        <p:txBody>
          <a:bodyPr/>
          <a:lstStyle/>
          <a:p>
            <a:pPr marL="0" indent="0">
              <a:defRPr/>
            </a:pPr>
            <a:r>
              <a:rPr lang="es-ES" altLang="es-ES" b="0" dirty="0">
                <a:ea typeface="Lato"/>
                <a:cs typeface="Leelawadee UI Semilight" panose="020B0402040204020203" pitchFamily="34" charset="-34"/>
              </a:rPr>
              <a:t> </a:t>
            </a:r>
            <a:r>
              <a:rPr lang="es-ES" altLang="es-ES" b="0" dirty="0">
                <a:solidFill>
                  <a:schemeClr val="accent1">
                    <a:lumMod val="50000"/>
                  </a:schemeClr>
                </a:solidFill>
                <a:ea typeface="Lato"/>
                <a:cs typeface="Leelawadee UI Semilight" panose="020B0402040204020203" pitchFamily="34" charset="-34"/>
              </a:rPr>
              <a:t>Convivir / trabajar / ir a colegio con alguien con VIH.</a:t>
            </a:r>
          </a:p>
          <a:p>
            <a:pPr marL="0" indent="0">
              <a:defRPr/>
            </a:pPr>
            <a:r>
              <a:rPr lang="es-ES" altLang="es-ES" b="0" dirty="0">
                <a:solidFill>
                  <a:schemeClr val="accent1">
                    <a:lumMod val="50000"/>
                  </a:schemeClr>
                </a:solidFill>
                <a:ea typeface="Lato"/>
                <a:cs typeface="Leelawadee UI Semilight" panose="020B0402040204020203" pitchFamily="34" charset="-34"/>
              </a:rPr>
              <a:t> Cubiertos y esponjas que haya usado una persona con VIH.</a:t>
            </a:r>
          </a:p>
          <a:p>
            <a:pPr marL="0" indent="0">
              <a:defRPr/>
            </a:pPr>
            <a:r>
              <a:rPr lang="es-ES" altLang="es-ES" b="0" dirty="0">
                <a:solidFill>
                  <a:schemeClr val="accent1">
                    <a:lumMod val="50000"/>
                  </a:schemeClr>
                </a:solidFill>
                <a:ea typeface="Lato"/>
                <a:cs typeface="Leelawadee UI Semilight" panose="020B0402040204020203" pitchFamily="34" charset="-34"/>
              </a:rPr>
              <a:t> Donar sangre en países donde está adecuadamente controlado.</a:t>
            </a:r>
          </a:p>
          <a:p>
            <a:pPr marL="0" indent="0">
              <a:defRPr/>
            </a:pPr>
            <a:r>
              <a:rPr lang="es-ES" altLang="es-ES" b="0" dirty="0">
                <a:solidFill>
                  <a:schemeClr val="accent1">
                    <a:lumMod val="50000"/>
                  </a:schemeClr>
                </a:solidFill>
                <a:ea typeface="Lato"/>
                <a:cs typeface="Leelawadee UI Semilight" panose="020B0402040204020203" pitchFamily="34" charset="-34"/>
              </a:rPr>
              <a:t> Contacto fluidos genitales con piel.</a:t>
            </a:r>
          </a:p>
          <a:p>
            <a:pPr marL="0" indent="0">
              <a:defRPr/>
            </a:pPr>
            <a:endParaRPr lang="es-ES" altLang="es-ES" b="0" dirty="0">
              <a:solidFill>
                <a:schemeClr val="accent1">
                  <a:lumMod val="50000"/>
                </a:schemeClr>
              </a:solidFill>
              <a:ea typeface="Lato"/>
              <a:cs typeface="Leelawadee UI Semilight" panose="020B0402040204020203" pitchFamily="34" charset="-34"/>
            </a:endParaRPr>
          </a:p>
        </p:txBody>
      </p:sp>
      <p:sp>
        <p:nvSpPr>
          <p:cNvPr id="5" name="Marcador de pie de página 3"/>
          <p:cNvSpPr txBox="1">
            <a:spLocks/>
          </p:cNvSpPr>
          <p:nvPr/>
        </p:nvSpPr>
        <p:spPr>
          <a:xfrm>
            <a:off x="1902656" y="4650208"/>
            <a:ext cx="5338688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>
                <a:solidFill>
                  <a:schemeClr val="bg1"/>
                </a:solidFill>
              </a:rPr>
              <a:t>Dirección General de Salud Pública – Consejería de Sanidad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84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E4F88CC-5187-556A-82B5-FA44470CD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32" y="2936164"/>
            <a:ext cx="5728548" cy="705246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Bloque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b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Conmemoración </a:t>
            </a:r>
            <a:b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Día Mundial Sida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DB6FED-59E6-A318-4FE4-28D59B4F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3391" y="4699445"/>
            <a:ext cx="5152030" cy="273844"/>
          </a:xfrm>
        </p:spPr>
        <p:txBody>
          <a:bodyPr/>
          <a:lstStyle/>
          <a:p>
            <a:r>
              <a:rPr lang="es-ES" dirty="0"/>
              <a:t>Dirección General de Salud Pública - Consejería de Sanidad</a:t>
            </a:r>
          </a:p>
        </p:txBody>
      </p:sp>
      <p:pic>
        <p:nvPicPr>
          <p:cNvPr id="8" name="Picture 4" descr="Símbolos famosos, lazo rojo contra el sida - Urban Comunicación Barcel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213" y="916795"/>
            <a:ext cx="1458890" cy="201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934518" y="1835547"/>
            <a:ext cx="7772400" cy="1021556"/>
          </a:xfrm>
        </p:spPr>
        <p:txBody>
          <a:bodyPr/>
          <a:lstStyle/>
          <a:p>
            <a:pPr algn="l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BLOQUE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4. </a:t>
            </a:r>
            <a:b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Síntomas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1" name="Picture 4" descr="Símbolos famosos, lazo rojo contra el sida - Urban Comunicación Barcel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90" y="1398587"/>
            <a:ext cx="1053703" cy="145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902656" y="4650208"/>
            <a:ext cx="5338688" cy="273844"/>
          </a:xfrm>
        </p:spPr>
        <p:txBody>
          <a:bodyPr/>
          <a:lstStyle/>
          <a:p>
            <a:r>
              <a:rPr lang="es-ES" dirty="0" smtClean="0"/>
              <a:t>Dirección General de Salud Pública – Consejería de Sanidad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96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/>
          </p:cNvPr>
          <p:cNvSpPr>
            <a:spLocks noGrp="1"/>
          </p:cNvSpPr>
          <p:nvPr>
            <p:ph idx="1"/>
          </p:nvPr>
        </p:nvSpPr>
        <p:spPr>
          <a:xfrm>
            <a:off x="474449" y="1020240"/>
            <a:ext cx="7879369" cy="3286337"/>
          </a:xfrm>
        </p:spPr>
        <p:txBody>
          <a:bodyPr/>
          <a:lstStyle/>
          <a:p>
            <a:pPr>
              <a:defRPr/>
            </a:pPr>
            <a:r>
              <a:rPr lang="es-ES" sz="1800" b="1" u="sng" dirty="0">
                <a:solidFill>
                  <a:schemeClr val="accent1">
                    <a:lumMod val="50000"/>
                  </a:schemeClr>
                </a:solidFill>
              </a:rPr>
              <a:t>El VIH y el sida es lo mismo: 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Verdadero 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Falso </a:t>
            </a:r>
          </a:p>
          <a:p>
            <a:pPr>
              <a:defRPr/>
            </a:pPr>
            <a:endParaRPr lang="es-ES" sz="18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s-ES" sz="1800" b="1" u="sng" dirty="0">
                <a:solidFill>
                  <a:schemeClr val="accent1">
                    <a:lumMod val="50000"/>
                  </a:schemeClr>
                </a:solidFill>
              </a:rPr>
              <a:t>Puedo llevar una vida normal con VIH siempre que tome mi medicación: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Verdadero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Falso </a:t>
            </a:r>
          </a:p>
        </p:txBody>
      </p:sp>
      <p:pic>
        <p:nvPicPr>
          <p:cNvPr id="22531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788" y="104388"/>
            <a:ext cx="1645444" cy="169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D761F4F-9F22-9D3C-C2C1-95A77F67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98" y="56580"/>
            <a:ext cx="8464216" cy="656299"/>
          </a:xfrm>
        </p:spPr>
        <p:txBody>
          <a:bodyPr/>
          <a:lstStyle/>
          <a:p>
            <a:pPr algn="l"/>
            <a:r>
              <a:rPr lang="es-ES" sz="3200" dirty="0" smtClean="0">
                <a:solidFill>
                  <a:srgbClr val="FF0000"/>
                </a:solidFill>
              </a:rPr>
              <a:t>Preguntas Introductorias</a:t>
            </a:r>
            <a:endParaRPr lang="es-E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1323668" y="92274"/>
            <a:ext cx="6172200" cy="488156"/>
          </a:xfrm>
        </p:spPr>
        <p:txBody>
          <a:bodyPr/>
          <a:lstStyle/>
          <a:p>
            <a:pPr>
              <a:defRPr/>
            </a:pPr>
            <a:r>
              <a:rPr lang="es-ES" sz="2400" dirty="0">
                <a:solidFill>
                  <a:srgbClr val="FF0000"/>
                </a:solidFill>
              </a:rPr>
              <a:t>¿Qué síntomas da?</a:t>
            </a:r>
          </a:p>
        </p:txBody>
      </p:sp>
      <p:sp>
        <p:nvSpPr>
          <p:cNvPr id="23555" name="Marcador de texto 7"/>
          <p:cNvSpPr>
            <a:spLocks noGrp="1"/>
          </p:cNvSpPr>
          <p:nvPr>
            <p:ph type="body" idx="1"/>
          </p:nvPr>
        </p:nvSpPr>
        <p:spPr>
          <a:xfrm>
            <a:off x="1636713" y="820341"/>
            <a:ext cx="865585" cy="47982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tIns="81000" bIns="81000" anchor="b"/>
          <a:lstStyle/>
          <a:p>
            <a:pPr algn="ctr">
              <a:defRPr/>
            </a:pPr>
            <a:r>
              <a:rPr lang="es-ES" altLang="es-ES" sz="2100" dirty="0">
                <a:solidFill>
                  <a:srgbClr val="FF0000"/>
                </a:solidFill>
              </a:rPr>
              <a:t>VIH</a:t>
            </a:r>
          </a:p>
        </p:txBody>
      </p:sp>
      <p:sp>
        <p:nvSpPr>
          <p:cNvPr id="23556" name="Marcador de contenido 5"/>
          <p:cNvSpPr>
            <a:spLocks noGrp="1" noChangeArrowheads="1"/>
          </p:cNvSpPr>
          <p:nvPr>
            <p:ph sz="half" idx="2"/>
          </p:nvPr>
        </p:nvSpPr>
        <p:spPr>
          <a:xfrm>
            <a:off x="833437" y="1632348"/>
            <a:ext cx="3355105" cy="2050256"/>
          </a:xfrm>
        </p:spPr>
        <p:txBody>
          <a:bodyPr/>
          <a:lstStyle/>
          <a:p>
            <a:pPr marL="0" indent="0" algn="just"/>
            <a:r>
              <a:rPr lang="es-ES" altLang="es-ES" b="0" dirty="0">
                <a:solidFill>
                  <a:srgbClr val="274668"/>
                </a:solidFill>
              </a:rPr>
              <a:t> Infección por el virus.</a:t>
            </a:r>
          </a:p>
          <a:p>
            <a:pPr marL="0" indent="0" algn="just"/>
            <a:r>
              <a:rPr lang="es-ES" altLang="es-ES" b="0" dirty="0">
                <a:solidFill>
                  <a:srgbClr val="274668"/>
                </a:solidFill>
              </a:rPr>
              <a:t> Al inicio puede producir algo parecido a una gripe y luego no suele dar NINGÚN síntoma durante largo tiempo.</a:t>
            </a:r>
          </a:p>
          <a:p>
            <a:pPr marL="0" indent="0" algn="just"/>
            <a:r>
              <a:rPr lang="es-ES" altLang="es-ES" b="0" dirty="0">
                <a:solidFill>
                  <a:srgbClr val="274668"/>
                </a:solidFill>
              </a:rPr>
              <a:t> Se detecta el virus y  anticuerpos en sangre</a:t>
            </a:r>
            <a:r>
              <a:rPr lang="es-ES" altLang="es-ES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557" name="Marcador de texto 8"/>
          <p:cNvSpPr>
            <a:spLocks noGrp="1"/>
          </p:cNvSpPr>
          <p:nvPr>
            <p:ph type="body" sz="quarter" idx="3"/>
          </p:nvPr>
        </p:nvSpPr>
        <p:spPr>
          <a:xfrm>
            <a:off x="6566533" y="681787"/>
            <a:ext cx="852488" cy="47982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tIns="81000" bIns="81000" anchor="b"/>
          <a:lstStyle/>
          <a:p>
            <a:pPr algn="ctr">
              <a:defRPr/>
            </a:pPr>
            <a:r>
              <a:rPr lang="es-ES" altLang="es-ES" sz="2100" dirty="0" smtClean="0">
                <a:solidFill>
                  <a:srgbClr val="FF0000"/>
                </a:solidFill>
              </a:rPr>
              <a:t>Sida</a:t>
            </a:r>
            <a:endParaRPr lang="es-ES" altLang="es-ES" sz="2100" dirty="0">
              <a:solidFill>
                <a:srgbClr val="FF0000"/>
              </a:solidFill>
            </a:endParaRPr>
          </a:p>
        </p:txBody>
      </p:sp>
      <p:sp>
        <p:nvSpPr>
          <p:cNvPr id="23558" name="Marcador de contenido 6"/>
          <p:cNvSpPr>
            <a:spLocks noGrp="1" noChangeArrowheads="1"/>
          </p:cNvSpPr>
          <p:nvPr>
            <p:ph sz="quarter" idx="4"/>
          </p:nvPr>
        </p:nvSpPr>
        <p:spPr>
          <a:xfrm>
            <a:off x="5107026" y="1433243"/>
            <a:ext cx="3771503" cy="2327672"/>
          </a:xfrm>
        </p:spPr>
        <p:txBody>
          <a:bodyPr/>
          <a:lstStyle/>
          <a:p>
            <a:pPr marL="0" indent="0" algn="just">
              <a:spcBef>
                <a:spcPct val="0"/>
              </a:spcBef>
            </a:pPr>
            <a:r>
              <a:rPr lang="es-ES" altLang="es-ES" b="0" dirty="0">
                <a:solidFill>
                  <a:srgbClr val="274668"/>
                </a:solidFill>
              </a:rPr>
              <a:t> Enfermedad producida por el VIH. Aparece cuando se han destruido las defensas. </a:t>
            </a:r>
          </a:p>
          <a:p>
            <a:pPr marL="0" indent="0" algn="just"/>
            <a:r>
              <a:rPr lang="es-ES" altLang="es-ES" b="0" dirty="0">
                <a:solidFill>
                  <a:srgbClr val="274668"/>
                </a:solidFill>
              </a:rPr>
              <a:t> Síntomas variados, tanto de la propia infección como de enfermedades relacionadas.</a:t>
            </a:r>
          </a:p>
          <a:p>
            <a:pPr marL="0" indent="0" algn="just"/>
            <a:r>
              <a:rPr lang="es-ES" altLang="es-ES" b="0" dirty="0">
                <a:solidFill>
                  <a:srgbClr val="274668"/>
                </a:solidFill>
              </a:rPr>
              <a:t> Se detecta el virus y  anticuerpos en sangre.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4409768" y="580430"/>
            <a:ext cx="0" cy="342375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pie de página 3"/>
          <p:cNvSpPr txBox="1">
            <a:spLocks/>
          </p:cNvSpPr>
          <p:nvPr/>
        </p:nvSpPr>
        <p:spPr>
          <a:xfrm>
            <a:off x="1902656" y="4650208"/>
            <a:ext cx="5338688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>
                <a:solidFill>
                  <a:schemeClr val="bg1"/>
                </a:solidFill>
              </a:rPr>
              <a:t>Dirección General de Salud Pública – Consejería de Sanidad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65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/>
          </p:cNvPr>
          <p:cNvSpPr>
            <a:spLocks noGrp="1"/>
          </p:cNvSpPr>
          <p:nvPr>
            <p:ph type="title"/>
          </p:nvPr>
        </p:nvSpPr>
        <p:spPr>
          <a:xfrm>
            <a:off x="208360" y="478226"/>
            <a:ext cx="5894784" cy="366713"/>
          </a:xfrm>
        </p:spPr>
        <p:txBody>
          <a:bodyPr/>
          <a:lstStyle/>
          <a:p>
            <a:pPr>
              <a:defRPr/>
            </a:pPr>
            <a:r>
              <a:rPr lang="es-ES" sz="2400" dirty="0">
                <a:solidFill>
                  <a:srgbClr val="FF0000"/>
                </a:solidFill>
              </a:rPr>
              <a:t>¿Cómo sé si tengo VIH?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3842" y="100012"/>
            <a:ext cx="1905819" cy="1372289"/>
          </a:xfrm>
          <a:prstGeom prst="rect">
            <a:avLst/>
          </a:prstGeom>
        </p:spPr>
      </p:pic>
      <p:sp>
        <p:nvSpPr>
          <p:cNvPr id="24579" name="Marcador de contenido 7"/>
          <p:cNvSpPr>
            <a:spLocks noGrp="1" noChangeArrowheads="1"/>
          </p:cNvSpPr>
          <p:nvPr>
            <p:ph idx="1"/>
          </p:nvPr>
        </p:nvSpPr>
        <p:spPr>
          <a:xfrm>
            <a:off x="463754" y="1183341"/>
            <a:ext cx="8405907" cy="2761752"/>
          </a:xfrm>
        </p:spPr>
        <p:txBody>
          <a:bodyPr/>
          <a:lstStyle/>
          <a:p>
            <a:pPr>
              <a:defRPr/>
            </a:pPr>
            <a:r>
              <a:rPr lang="es-ES" altLang="es-ES" sz="1800" b="1" dirty="0">
                <a:solidFill>
                  <a:schemeClr val="accent1">
                    <a:lumMod val="50000"/>
                  </a:schemeClr>
                </a:solidFill>
              </a:rPr>
              <a:t>Es recomendable realizarse una prueba de VIH si: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chemeClr val="accent1">
                    <a:lumMod val="50000"/>
                  </a:schemeClr>
                </a:solidFill>
              </a:rPr>
              <a:t>Has tenido relaciones sexuales con penetración (vaginal, anal u oral) SIN PRESERVATIVO.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chemeClr val="accent1">
                    <a:lumMod val="50000"/>
                  </a:schemeClr>
                </a:solidFill>
              </a:rPr>
              <a:t>Tienes una pareja estable y quieres dejar de usar el preservativo en tus relaciones sexuales.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chemeClr val="accent1">
                    <a:lumMod val="50000"/>
                  </a:schemeClr>
                </a:solidFill>
              </a:rPr>
              <a:t>Has compartido material para inyectarse drogas (jeringuillas, agujas, cucharas, filtros…)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chemeClr val="accent1">
                    <a:lumMod val="50000"/>
                  </a:schemeClr>
                </a:solidFill>
              </a:rPr>
              <a:t>Si has padecido alguna infección de transmisión sexual, tuberculosis o hepatitis.</a:t>
            </a:r>
          </a:p>
        </p:txBody>
      </p:sp>
      <p:sp>
        <p:nvSpPr>
          <p:cNvPr id="5" name="Marcador de pie de página 3"/>
          <p:cNvSpPr txBox="1">
            <a:spLocks/>
          </p:cNvSpPr>
          <p:nvPr/>
        </p:nvSpPr>
        <p:spPr>
          <a:xfrm>
            <a:off x="1902656" y="4650208"/>
            <a:ext cx="5338688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Dirección General de Salud Pública – Consejería de Sanidad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4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hlinkClick r:id="rId3"/>
          </p:cNvPr>
          <p:cNvSpPr/>
          <p:nvPr/>
        </p:nvSpPr>
        <p:spPr>
          <a:xfrm>
            <a:off x="4716690" y="373314"/>
            <a:ext cx="3183156" cy="253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050" dirty="0"/>
              <a:t>Disponible en la página web</a:t>
            </a: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789611" y="4594942"/>
            <a:ext cx="5564777" cy="273844"/>
          </a:xfrm>
        </p:spPr>
        <p:txBody>
          <a:bodyPr/>
          <a:lstStyle/>
          <a:p>
            <a:r>
              <a:rPr lang="es-ES" dirty="0" smtClean="0"/>
              <a:t>Dirección General de Salud Pública – Consejería de Sanidad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079" y="1129280"/>
            <a:ext cx="4375784" cy="29468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98" y="182336"/>
            <a:ext cx="2752281" cy="391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0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/>
          </p:cNvPr>
          <p:cNvSpPr>
            <a:spLocks noGrp="1"/>
          </p:cNvSpPr>
          <p:nvPr>
            <p:ph type="title"/>
          </p:nvPr>
        </p:nvSpPr>
        <p:spPr>
          <a:xfrm>
            <a:off x="297658" y="71437"/>
            <a:ext cx="5894784" cy="366713"/>
          </a:xfrm>
        </p:spPr>
        <p:txBody>
          <a:bodyPr/>
          <a:lstStyle/>
          <a:p>
            <a:pPr>
              <a:defRPr/>
            </a:pPr>
            <a:r>
              <a:rPr lang="es-ES" sz="2400" dirty="0">
                <a:solidFill>
                  <a:srgbClr val="FF0000"/>
                </a:solidFill>
              </a:rPr>
              <a:t>Pruebas diagnósticas de VIH</a:t>
            </a:r>
          </a:p>
        </p:txBody>
      </p:sp>
      <p:sp>
        <p:nvSpPr>
          <p:cNvPr id="25603" name="Marcador de contenido 7"/>
          <p:cNvSpPr>
            <a:spLocks noGrp="1" noChangeArrowheads="1"/>
          </p:cNvSpPr>
          <p:nvPr>
            <p:ph idx="1"/>
          </p:nvPr>
        </p:nvSpPr>
        <p:spPr>
          <a:xfrm>
            <a:off x="2996774" y="1092442"/>
            <a:ext cx="5847550" cy="2550319"/>
          </a:xfrm>
        </p:spPr>
        <p:txBody>
          <a:bodyPr lIns="135000" rIns="135000"/>
          <a:lstStyle/>
          <a:p>
            <a:pPr algn="just">
              <a:buFontTx/>
              <a:buChar char="•"/>
              <a:defRPr/>
            </a:pPr>
            <a:r>
              <a:rPr lang="es-ES" altLang="es-ES" sz="1600" dirty="0" smtClean="0">
                <a:solidFill>
                  <a:schemeClr val="accent1">
                    <a:lumMod val="50000"/>
                  </a:schemeClr>
                </a:solidFill>
              </a:rPr>
              <a:t>Habla </a:t>
            </a:r>
            <a:r>
              <a:rPr lang="es-ES" altLang="es-ES" sz="1600" dirty="0">
                <a:solidFill>
                  <a:schemeClr val="accent1">
                    <a:lumMod val="50000"/>
                  </a:schemeClr>
                </a:solidFill>
              </a:rPr>
              <a:t>con tu médica/o en tu centro de salud. </a:t>
            </a:r>
          </a:p>
          <a:p>
            <a:pPr algn="just">
              <a:buFontTx/>
              <a:buChar char="•"/>
              <a:defRPr/>
            </a:pPr>
            <a:r>
              <a:rPr lang="es-ES" altLang="es-ES" sz="1600" dirty="0" smtClean="0">
                <a:solidFill>
                  <a:schemeClr val="accent1">
                    <a:lumMod val="50000"/>
                  </a:schemeClr>
                </a:solidFill>
              </a:rPr>
              <a:t>Dispones de </a:t>
            </a:r>
            <a:r>
              <a:rPr lang="es-ES" altLang="es-ES" sz="16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14 centros </a:t>
            </a:r>
            <a:r>
              <a:rPr lang="es-ES" altLang="es-ES" sz="16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de s</a:t>
            </a:r>
            <a:r>
              <a:rPr lang="es-ES" altLang="es-ES" sz="16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alud </a:t>
            </a:r>
            <a:r>
              <a:rPr lang="es-ES" altLang="es-ES" sz="1600" dirty="0">
                <a:solidFill>
                  <a:schemeClr val="accent1">
                    <a:lumMod val="50000"/>
                  </a:schemeClr>
                </a:solidFill>
              </a:rPr>
              <a:t>con </a:t>
            </a:r>
            <a:r>
              <a:rPr lang="es-ES" altLang="es-ES" sz="1600" dirty="0" smtClean="0">
                <a:solidFill>
                  <a:schemeClr val="accent1">
                    <a:lumMod val="50000"/>
                  </a:schemeClr>
                </a:solidFill>
              </a:rPr>
              <a:t>pruebas rápidas, donde te atenderán de manera confidencial y gratuita.</a:t>
            </a:r>
          </a:p>
          <a:p>
            <a:pPr algn="just">
              <a:buFontTx/>
              <a:buChar char="•"/>
              <a:defRPr/>
            </a:pPr>
            <a:r>
              <a:rPr lang="es-ES" altLang="es-ES" sz="1600" dirty="0" smtClean="0">
                <a:solidFill>
                  <a:schemeClr val="accent1">
                    <a:lumMod val="50000"/>
                  </a:schemeClr>
                </a:solidFill>
              </a:rPr>
              <a:t>Podrás conocer el </a:t>
            </a:r>
            <a:r>
              <a:rPr lang="es-ES" altLang="es-ES" sz="1600" b="1" dirty="0" smtClean="0">
                <a:solidFill>
                  <a:schemeClr val="accent1">
                    <a:lumMod val="50000"/>
                  </a:schemeClr>
                </a:solidFill>
              </a:rPr>
              <a:t>resultado en menos de 30 minutos</a:t>
            </a:r>
            <a:r>
              <a:rPr lang="es-ES" altLang="es-ES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>
              <a:buFontTx/>
              <a:buChar char="•"/>
              <a:defRPr/>
            </a:pPr>
            <a:r>
              <a:rPr lang="es-ES" altLang="es-ES" sz="1600" dirty="0" smtClean="0">
                <a:solidFill>
                  <a:schemeClr val="accent1">
                    <a:lumMod val="50000"/>
                  </a:schemeClr>
                </a:solidFill>
              </a:rPr>
              <a:t>Además, tendrás a tu disposición a profesionales con los que </a:t>
            </a:r>
            <a:r>
              <a:rPr lang="es-ES" altLang="es-ES" sz="1600" b="1" dirty="0" smtClean="0">
                <a:solidFill>
                  <a:schemeClr val="accent1">
                    <a:lumMod val="50000"/>
                  </a:schemeClr>
                </a:solidFill>
              </a:rPr>
              <a:t>asesorarte en salud sexual </a:t>
            </a:r>
            <a:r>
              <a:rPr lang="es-ES" altLang="es-ES" sz="1600" dirty="0" smtClean="0">
                <a:solidFill>
                  <a:schemeClr val="accent1">
                    <a:lumMod val="50000"/>
                  </a:schemeClr>
                </a:solidFill>
              </a:rPr>
              <a:t>y resolver cualquier duda. </a:t>
            </a:r>
          </a:p>
          <a:p>
            <a:pPr algn="just">
              <a:buFontTx/>
              <a:buChar char="•"/>
              <a:defRPr/>
            </a:pPr>
            <a:r>
              <a:rPr lang="es-ES" altLang="es-ES" sz="1600" dirty="0" smtClean="0">
                <a:solidFill>
                  <a:schemeClr val="accent1">
                    <a:lumMod val="50000"/>
                  </a:schemeClr>
                </a:solidFill>
              </a:rPr>
              <a:t>Si lo necesitas, estas pruebas se ofrecen también en </a:t>
            </a:r>
            <a:r>
              <a:rPr lang="es-ES" altLang="es-ES" sz="16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otros centros y servicios </a:t>
            </a:r>
            <a:r>
              <a:rPr lang="es-ES" altLang="es-ES" sz="1600" dirty="0" smtClean="0">
                <a:solidFill>
                  <a:schemeClr val="accent1">
                    <a:lumMod val="50000"/>
                  </a:schemeClr>
                </a:solidFill>
              </a:rPr>
              <a:t>de la Comunidad de Madrid.</a:t>
            </a:r>
            <a:endParaRPr lang="es-ES" altLang="es-E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619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4" y="886463"/>
            <a:ext cx="2550319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ie de página 3"/>
          <p:cNvSpPr txBox="1">
            <a:spLocks/>
          </p:cNvSpPr>
          <p:nvPr/>
        </p:nvSpPr>
        <p:spPr>
          <a:xfrm>
            <a:off x="1902656" y="4650208"/>
            <a:ext cx="5338688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Dirección General de Salud Pública – Consejería de Sanidad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8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907625" y="2243727"/>
            <a:ext cx="7772400" cy="1021556"/>
          </a:xfrm>
        </p:spPr>
        <p:txBody>
          <a:bodyPr/>
          <a:lstStyle/>
          <a:p>
            <a:pPr algn="l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BLOQUE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5. </a:t>
            </a:r>
            <a:b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Vivir con VIH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1" name="Picture 4" descr="Símbolos famosos, lazo rojo contra el sida - Urban Comunicación Barcel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293" y="2025247"/>
            <a:ext cx="1053703" cy="145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pie de página 3"/>
          <p:cNvSpPr txBox="1">
            <a:spLocks/>
          </p:cNvSpPr>
          <p:nvPr/>
        </p:nvSpPr>
        <p:spPr>
          <a:xfrm>
            <a:off x="1902656" y="4650208"/>
            <a:ext cx="5338688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Dirección General de Salud Pública – Consejería de Sanidad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8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/>
          </p:cNvPr>
          <p:cNvSpPr>
            <a:spLocks noGrp="1"/>
          </p:cNvSpPr>
          <p:nvPr>
            <p:ph idx="1"/>
          </p:nvPr>
        </p:nvSpPr>
        <p:spPr>
          <a:xfrm>
            <a:off x="681681" y="1380510"/>
            <a:ext cx="7430785" cy="2256235"/>
          </a:xfrm>
        </p:spPr>
        <p:txBody>
          <a:bodyPr/>
          <a:lstStyle/>
          <a:p>
            <a:pPr>
              <a:defRPr/>
            </a:pPr>
            <a:r>
              <a:rPr lang="es-ES" sz="1800" b="1" u="sng" dirty="0">
                <a:solidFill>
                  <a:schemeClr val="accent1">
                    <a:lumMod val="50000"/>
                  </a:schemeClr>
                </a:solidFill>
              </a:rPr>
              <a:t>El estigma asociado al VIH se refiere</a:t>
            </a:r>
            <a:r>
              <a:rPr lang="es-ES" sz="1800" b="1" u="sng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  <a:defRPr/>
            </a:pP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E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Al rechazo, discriminación, violencia y desconocimiento del VIH 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A la responsabilidad frente al VIH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A las indiferencia hacia el VIH </a:t>
            </a:r>
          </a:p>
        </p:txBody>
      </p:sp>
      <p:pic>
        <p:nvPicPr>
          <p:cNvPr id="29699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64" y="2452789"/>
            <a:ext cx="1645444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ie de página 3"/>
          <p:cNvSpPr txBox="1">
            <a:spLocks/>
          </p:cNvSpPr>
          <p:nvPr/>
        </p:nvSpPr>
        <p:spPr>
          <a:xfrm>
            <a:off x="1902656" y="4650208"/>
            <a:ext cx="5338688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Dirección General de Salud Pública – Consejería de Sanidad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D761F4F-9F22-9D3C-C2C1-95A77F67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92" y="273319"/>
            <a:ext cx="8464216" cy="656299"/>
          </a:xfrm>
        </p:spPr>
        <p:txBody>
          <a:bodyPr/>
          <a:lstStyle/>
          <a:p>
            <a:pPr algn="l"/>
            <a:r>
              <a:rPr lang="es-ES" sz="3200" dirty="0" smtClean="0">
                <a:solidFill>
                  <a:srgbClr val="FF0000"/>
                </a:solidFill>
              </a:rPr>
              <a:t>Preguntas Introductorias</a:t>
            </a:r>
            <a:endParaRPr lang="es-E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9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236010" y="191710"/>
            <a:ext cx="5786438" cy="366713"/>
          </a:xfrm>
        </p:spPr>
        <p:txBody>
          <a:bodyPr/>
          <a:lstStyle/>
          <a:p>
            <a:pPr algn="l">
              <a:defRPr/>
            </a:pPr>
            <a:r>
              <a:rPr lang="es-ES" sz="2800" b="1" dirty="0">
                <a:solidFill>
                  <a:srgbClr val="FF0000"/>
                </a:solidFill>
              </a:rPr>
              <a:t>Vivir con VIH</a:t>
            </a:r>
          </a:p>
        </p:txBody>
      </p:sp>
      <p:sp>
        <p:nvSpPr>
          <p:cNvPr id="30723" name="Marcador de contenido 3"/>
          <p:cNvSpPr>
            <a:spLocks noGrp="1" noChangeArrowheads="1"/>
          </p:cNvSpPr>
          <p:nvPr>
            <p:ph idx="1"/>
          </p:nvPr>
        </p:nvSpPr>
        <p:spPr>
          <a:xfrm>
            <a:off x="383258" y="957993"/>
            <a:ext cx="8307383" cy="2795588"/>
          </a:xfrm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60000"/>
              </a:spcBef>
              <a:buFont typeface="Arial" panose="020B0604020202020204" pitchFamily="34" charset="0"/>
              <a:buChar char="•"/>
              <a:defRPr/>
            </a:pPr>
            <a:r>
              <a:rPr lang="es-ES_tradnl" altLang="es-ES" sz="2000" b="0" i="0" dirty="0" smtClean="0">
                <a:solidFill>
                  <a:schemeClr val="accent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Los tratamientos actuales han permitido disminuir la mortalidad, pero de momento no son curativos. </a:t>
            </a:r>
          </a:p>
          <a:p>
            <a:pPr marL="342900" indent="-342900">
              <a:lnSpc>
                <a:spcPct val="140000"/>
              </a:lnSpc>
              <a:spcBef>
                <a:spcPct val="60000"/>
              </a:spcBef>
              <a:buFont typeface="Arial" panose="020B0604020202020204" pitchFamily="34" charset="0"/>
              <a:buChar char="•"/>
              <a:defRPr/>
            </a:pPr>
            <a:r>
              <a:rPr lang="es-ES_tradnl" altLang="es-ES" sz="2000" b="0" i="0" dirty="0" smtClean="0">
                <a:solidFill>
                  <a:schemeClr val="accent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Con un tratamiento adecuado, </a:t>
            </a:r>
            <a:r>
              <a:rPr lang="es-ES_tradnl" altLang="es-ES" sz="2000" b="1" i="0" dirty="0" smtClean="0">
                <a:solidFill>
                  <a:schemeClr val="accent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el VIH es una enfermedad crónica.</a:t>
            </a:r>
          </a:p>
          <a:p>
            <a:pPr marL="342900" indent="-342900">
              <a:lnSpc>
                <a:spcPct val="110000"/>
              </a:lnSpc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s-ES_tradnl" altLang="es-ES" sz="2000" b="0" i="0" dirty="0" smtClean="0">
                <a:solidFill>
                  <a:schemeClr val="accent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Se ha mejorado la calidad de vida de las personas con VIH.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altLang="es-ES" sz="2000" b="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Se está investigando para encontrar una vacuna contra el VIH, pero de momento no existe ninguna. </a:t>
            </a:r>
          </a:p>
        </p:txBody>
      </p:sp>
      <p:sp>
        <p:nvSpPr>
          <p:cNvPr id="4" name="Marcador de pie de página 3"/>
          <p:cNvSpPr txBox="1">
            <a:spLocks/>
          </p:cNvSpPr>
          <p:nvPr/>
        </p:nvSpPr>
        <p:spPr>
          <a:xfrm>
            <a:off x="1902656" y="4650208"/>
            <a:ext cx="5338688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Dirección General de Salud Pública – Consejería de Sanidad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data:image/jpeg;base64,/9j/4AAQSkZJRgABAQAAAQABAAD/2wCEAAkGBxASEA8PDhAQDw8PDw4PDg8PEBAQDw8PFREXFhUVFRUYHCghGBolGxUVITEhJSkwLy4uFx82OTYsOCgtLisBCgoKDg0OGhAQGisdHx0tLy0tLS0tLS0rLSstLSstKysuLSstLS0tMS0tLS0uKy0tLS0tLS0tLS0tLS0tLS0tLf/AABEIALUBFwMBIgACEQEDEQH/xAAcAAEAAgIDAQAAAAAAAAAAAAAAAQYFBwIDBAj/xABPEAABAwECBwsFCg4BBQAAAAABAAIDEQQSBQYTFSEx0gcXQVFSVGFxkZKTIjWis9EUMjRic3SBg7LCFiMkQkRTZHKEoaOx0/BjJTPBw+H/xAAbAQACAwEBAQAAAAAAAAAAAAAAAQIDBAYFB//EAD8RAAECAwIIDAQFBQEBAAAAAAEAAgMEEQUhEhQVMVGRktIWIjJBU1RhYmNxgaETNLHRBkJSweFyorLi8DMk/9oADAMBAAIRAxEAPwCtqVCleOvqKldbguaJhRIXUikhQmoIiIhCIiIQiIuL3IQuEz+BdKHpUKQWdxqURETUUREQhEREIUrus8tNB1FdC5JJgkGoXvKhdcLtFDrXaq1tBqoRSoQmiIiEIpRQUIUOK4IikqqoiIhCIiIQuxSoUqKtREUIQhC612ri4JhRIXBFnMUMAi22gwOkMYEcj77Whx8kgUof3ldt6mLnb/Cb7Va2E5wqF50xaMvLvwIjqHyP7BatRbS3qYudv8JvtTepi52/wm+1S+A/QqMtSf6/Z32WrCV1HStrv3J4j+lv8JvtUb0sXO5PCbtI+A/QoG2ZQ/n9nfZancFwW296aLncnhN9qrWO+I7bDDHM2d01+XJ3XRtaAMm91ag/FQYTwKkJw7Tlorwxjqk5rj9lSERFBbUREQhERShClc42rixqv2KuILLZZWWg2h0d50jbgjDwLjy3XXoTa0uNAq40eHAbhxDQZsxz+io9V3MdVbK3p2c7d4Ddpcm7lLB+lu8AbSkYETQqW21Jj8/sfstaotmHcsbzs+CNpRvVt52fBG0o4vE0KzLUl+v2d9lrNStl71bednwBtJvVt52fCG0jF4mhGWpL9fs77LWi63FZHGHB/ua0y2a9eyLmtv0u3qgO1fSsaq6UNCt7Yge0ObmIB1oiIhNEREIRERCF2KVClRVqKFKhCEUqFKEK5bk4/LnfIS/3YtxLRGJ+HW2K0GZzC9pjcy6CGmriDWp6ldTupQc2k8Ri2QIrWtoSuUtiQmI0zhw2EigWwkVbxTxsZbjMGROjyQYTec1169XVTqVkWtrg4VC52LCfCeWPFCOZQlFKxGM2Gm2OzutL2Oe1ro2XWkAkveGjX1oJAFSosY57g1oqTmWWotf7svwOz/Oj6iVdW+xBzabvsVcx4x1jt0McLIXxlkuUJc4EEZN7aaP3v5KiJFY5hAK9eQs+ZhzLHvYQAexUYhcF2kLm1jeJY11gaSvOi9OTCZMIqn8MrzqWhd+TCgAcCEYGlKLd25b5sh+Un9aVpFX7FHHyGx2SOzSQySOa+RxcxzQ3ynF3CelWwXBrqleZa8vEjQA2GKnCB9itvKVrwbqtn5rN3o/arvgy2iaCGcNLRNFHKGupVoe0OAPTpWxr2uzLlI8pGgAGK2lV60opRTWdRRKKq4yY6w2ObIvike4sY+rSwDyiRwn4qxO+nZubT96LaVZisBoStsOzZqI0PYwkHNmVHx/85Wv95v2GqvrJYyYRbabXNaWNLWyua4NdS82gDdNOpY1ee81cSu4lWlsFjXXENaNQARERRV6IiIQiIiELsUqFKirUUKVCEIpUKUIRHKV1EpgKJK2PuMDyrb9T99bRWstxr9M+p++tmr0YHIC4K2PnH+n+IRU7dW82S/K2f1gVxVO3V/Nc3ykHrWqcTklZ5H5mH/UPqtIoiLzl3alGmihEFANF3BF1scuTikrQahHFcVKhNRKKVCIQuTdY6wvoXFT4BYPmdl9S1fPTdY6wvoXFT4BYPmdl9S1aJbOVz/4g/wDOH5n6BZZQVKLYuXWmt1k/l9P2aH7T1S1bd1x1MJV/ZoPtSKpNNdK82Lyyu8sw/wDyw/L9yiIirXoIiIhCIiIQiIiELsUqFKirUUKVCEIpUKHFCRNFDnLiiKSrWzNxr9M+p++tmrWW41+mfU/fWzV6EDkBcNbHzj/T/EIqdurea5vlIPWtVxVO3VfNkvytn9YFOJyCs0j8zD/qH1WkVKgKV5y7tWDEnF5lunfDJI+INjdIHRhpJIc0U09avO9PZ+cz92HZVS3NMLQWW1SSWmQRtdC9gcQTVxew00DoWyxj5gznTe5J7FphNhlvGzrn7SjTrI5EHCwaDMKj6LA709n5zP3YvYm9TZ+dT92H2KwDHrBvOm92T2Kfw5wbzlvdf7FZgwuzWsOM2npfq/hV7eos/Op+7F7FO9RBzqfuRexWD8OcG86b3X+xPw5wbzlvdf7EYMLs1oxq09L9X8LXOPOJ0dhiikjlfKZJCwiQMAADCdF0dCpi2Num4wWS0wwMs8zZXNmc54AcKNyZFdI6VrlZYgaHcXMuis18Z8uHRq4VTnuKlusdYX0Pit8AsPzOy+pavngax1r6IxX+A2H5pZfUtVstyivO/EH/AJw/M/QLKIiLYuXWkt17ziPmsP2nqlxvorpuvecf4WH7T1SF50TlldtZppLQz2L1oumF/Au5VL1QaiqIiITRERCEREQhdilQpUVaoUooKEISuslSSoUlWSiIiElszca1Wz6n762atZbjWq2fU/fWzV6EDkBcNbHzj/T/ABCKnbqvmyX5Wz+sCuKp+6qP+mS/K2f1gU4nIKzyHzUP+ofVaQRApXnLukAJ1AnqBK7RZ38l3YrtuOt/LJa6fyZ/22LcN0cSuhwcMVqvInbWxWN8PArcDnpn9CvmnIP5LuxMi/ku7F9LXBxDsTJjiHYFPFu32WXhCej/ALv9V805F/Jd2JkX8l3YvpbJjiHYEyY4h2BGLdvsjhCej/u/1XzMWOGsOHXULits7sTQLNZqAD8e7UP+MrU6oezAdRezJTWMwREpTPdnzegQax1hfQ+K3wCw/M7L6lq+cy7SOsL6LxV+AWD5nZfUtV0tnK8m3zxIfmf2WWREWxcwtJbr3nH+Fh+09UdXjddP/Uf4eD7TlR150TlldtZ3ysPyU1XoifUdK8ylpooELc11F60UNNdKlRWhEREIRERCF2KUUqKtULg8qXFcEwFWSiIiaSIsni/gWW2SmGIsDrr31cSG3WkA6QDxhWText3Ls/iv2FMMc4VAWaLOy8F2DEeGnQsruNarZ9T99bNVL3PsWJ7D7oy5jOVyd3JuLve1rWoHGrot0EEMAK4u04rIs097DUGl/oAiqG6l5tl+Ug9Yreq9jrgmS12R0EN0PMkTvLJa2jXVOmhUnirSqZJ7WTENzjQBwqVoRzeJcAFehuZW/jg8Z2wsRjFihaLExsk5jLXvuNuSF5vXS7haOALB8N4FSF2jJ2WiPDWRAScwv+y8OAcNzWOR0tnLQ9zCw323xdqDqqOILPb5WEeVD4Q9qpyID3DMVOJKQIjsJ7ATpKuW+VhHlweCPam+XhHjh8IbSpqJ/EfpKhk+V6NupXLfLwjxw+ENpN8vCPHD4Q2lTUR8R+lGT5Xo26lncYMarTbWsZaLl2Nxe27HkzeIpp0ngKr8juBcyVYcC4i2y1wttMORyby8NvyOa6rXFp0Bp4QlxnnSU3ugSsOlzG19KqsN1jrC+jsVvgNh+Z2X1LVqgbluEeOzeK/ZW28BWV0Nls0L6X4oIY3U0i81gaaH6FpgMcCahc/bEzCisYIbgaErIoiLSvBWkN1zzifm8H93qkrbOP2JNrtlry8GSyZjib5chY6rb1dF08YVdO5fhH9n8Z2ysMRji40C62SnpdkuxrngEBUhF7MK4Pks80lnmu34yGvum82pAOg9RC8aqXqAhwBF4K5xvoeheoFeRdkT+BKitY7mXciIoq5EREIXaoJUrrJSAU3FQiImoIiIhCu25N8Od83l/uxbjWjNz7C0NltRmtDiyMwSNqGuebxcCNDQTwFbI3wsG/r3+DNsrbLuaG3lcnbMrHiTOExjnCgzAlWtFVN8LBv693gzbKb4WDf17vBm2Vd8RmkLycRmejdslWtRRVXfCwb+vd4M2ym+FgznB8GbZR8RukIxGa6J2yVaqLX+7J8Es/zr/wBMiy2+FgznB8GbZVR3SMZ7Ja7PCyzSl7mzFzgY5GUbk3t1uA4SFXFe0sNCtlnykdk1Dc6G4CvOCtdoiLCF2SIiJoRCUXElCRQreO5d5rs/70/rnLRy2riHjfYLPYIYLRMY5GOmvtyUz6XpXOGlrSNRCugEB168e2ob4kuAwEnCGYV5nLZSKrb4WC+c/wBC0/41G+JgrnX9C0/41r+I3SuZxOY6N2yfsrUiqm+LgrnX9C0/41O+JgrnX9C0/wCNPDbpSxSY6N2yfsrUiqm+JgnnY8C0f41O+Fgnnf8ARtOwjDbpRikx0btR+y1Puh+c7Z8qz1TVXVmsc7dHPb7RPC69FI9pY6jm3gGgaiAdYKwq893KPmu0lgRBhg8zW/QIpXFSkrl3xPro4V2LyAr0sdVRV7HVuXJERJTXJzlxXuzU/o7yZqf0d5a8QmuidqXkm37L6zD2gvCi92an9Haman9HajEJno3aksv2X1mHtBeFF7s1P+L3kzU/o7yMQmuidqRl+y+sw9oLwovfmp/R3lGan/F7yMRmujdqRl+y+sw9oLwovfmp/wAXvf8AxQcFv+L2oxGa6N2pGX7L6zD2gvA4rivfmqTo7QmapOjtCMRmejdqUcv2Z1mHtBeBF781SdHaEzTJ0doRiM10btSWXrL6zD2gvAi9+aZOjtCZpk/0j2J4hNdG7UjL1l9Zh7YXgULIZpk/0hQcFSf6QjEJro3akZesvrMPaCx5KhZDM8nR2hMzydHaEYjNdG7Uom37M6zD2gvAi9+Z5OjvBM0SdHeCMRmujdqSy9ZnWIe0Fj1weFk8zydHaEzPL0d4IxCa6N2pGXbM6zD2gsWoWSOBZOjtCZml4m9oTxGZ6N2pQNu2Z1iHtBY1SsjmWTib3gmZpeJvaEYjNdG7Unl6zOsQ9oLGqFk8zS8Q7wTM0vE3tCMRmejdqSFu2Z1iHtBYxSslmaTiHaPYuOZZejtHsRiEz0btSeXrM6xD2gseuUb6Fe/M0vxe8EzNJ8XvD2IxCZ6N2pAt6zOsw9oLpBReuPBMo0aKdYRLEJno3ale38QWXT5mHtBZ9ERd4vgSyODcEvma98ZjAjqX33hha2nvqHg6V2PwDNcZLWMxPcGh7XtIaSaeUdQ06OtenFuSFsVqEszYjPEYmBwcTUj3xoNWle+w4QhiissbpWyRFsrLRG1r6gPeXtdpH5poPpXnxY8VrnBt9CObmpU+69aDLQHQ2l91Qb8IZ8IAXdovKxYxbmvStvwXoQHSDKt8htNZ4gF15hnykcfkVmDjC++wxvpwNcOHoWbhtlny2EXGdoFoY+KIua81vNAB0DVWq4WTCFnj9xwCZrmwSyTSTFrwzTU3WilTr/ko/HjU03aD+mpPobu3MrcUlbr6Xn8w5n0A9W315qLGDFuYmjXRON/JuDJWOuOoTR1NXvT2LjNi7K1t9zobt0GolYfxZcGh/wC7UjSvZhuSNxkmjtLMoZDk2Qxvj8lznGrjTS7Tr60xhnidHZWQ2lrrkTYJboeBSoN46NLahSZFjEtvz5+KbqCv8cyriQJdgfceKBTji+poPvTQvLPi3O28HOhvMYZHMErL1wCt4N4lxgxcncIycmx0mmNj5GNkeOMA6VmMYLRZ5tPuiMBkXkBsThK94BAaXEe8PEujCE1ltMkVpdaMldaxssV2TKAsqfJpx11qLI8UtBPrxSaGlw9f4rerIknLte4NvpSnHF4rea35vfmFy8DMWpyC6sQDQ9xvSMBDWOLXOPEKg6Vxs+Lc8j5I2ZMviLQ4F7a+UAQRo0jTr6F78A2yINtYfPcbJG+KBst5zg1xJqaCnDp6V24Dt8UUYc+Zj5ZJ43SZTKgsYzQNIGk8NDo0hESNHbhUzilOKee/tzZvNRhy0q7AJuBrXjDmNPe4+VVhrJgWSTK3HRUgJvudIxrQ0a3V5PSu5mLloMmT/Fh10PbV7Lr2H85p4QsvY57NHLbnMtEV2dhEIeyRzQ5xJ8oU1AruiwnZjamSmYC5Zsk91yQMe8inkNpoA/8AIUXzMapwRzXcU56D97lOHJS1G4br8Kh4wzVI+l6rFhwZJNK6GNzC8Vp5YuvpyXfnfQluwS+NgkJjewuLL0b2vF8CpBpqWbwKLJBJZn+6GFzBaDM8Nlo6uhgAI4j/ACWNw22IgPbNHJI51DHDG6ONrA3Q6hHvleI7nRQByfI35x+1arM6WYyXLjyuxwuFAR53mhHOQse2xSkAiJ5B0ghjyCOg0XdgzBck7zHGW3wK3S8MJ46DhospZMYGMjYwsnJY1rSW2l7W6OJoGgdC6sVbTEy0maWRsbW3qB14lxc0imgaxx9Kb4sUMecGhAu56qMOBLmLDAfUHlc1NYH/AAXnGAZjE+ZhjkZGSHlsjH0pr1dGnqXZ+Dk1aXofesfXKsu3CQGmvSTo417sH2yOywi5OyVzLRecxof+Niu3HN0imn3yYRt0LrXDkJQ2zhkLXE3roDKkAinQFV8aMXEDNfQ0PNT3V+LSwYC7lXVGEOevPo06KV514X4tTB7YyYrziWgZVv8A3AA66eI0I0Lpt+BZYmOkdccxjix5Y9sl1/JcBqNeBZae2xHCImFobkL7Zq0fdDgACKU995PYu7C1thnjmibPHERaDIHNjcGTMdpaXUFbwqATw3UhHjYTMK8GhNxuqaa/JN0rLFkTBzgkN4wvoKg6L+30vosNPgKZkHukmPJEAgtkaS6uoAcJ6OhQcAy3I5axmOR10SB7S1p+OfzdIp1rPz2yyPZLZ8tG1mRgjikpLUvZWlRSgoa6uMLoseEYYmWaN0oljcyWO0sAfoD332u0jW06PpSxiOW1pfXNQ5qV1/upukpYOpW6mfCFzsKmry5li/wcnvPZWIFj42EmRgBkOpoJ1v6FwZi9MWSSNuOERkDmhzS8FusXf5/Ss5DhCDL2hxtEdyScF0UjC6OSKgq4aKh2sA9C6rBhCzxAOjlbdFrkcYiH3sgW3KH6KO6k/jx6Zr7uY6v+u7UsUla57uN+Yc2Y+mvsvqsNFgKYw+6KsbERUFz2tOug0HjI0Lsdi7OHRtrETKC5l2RhFwCpcfi6Naytrtlnks9pjbM2MGSIWdjmyaIoaBvBw0JHWudptUJksj47WGmCAxl7WPNHBpoSC3S06qJYxG+t2D2VHvcfJLE5emm5t+E284RB9qH1WHZi5M5wY10Jc5gkZSVlHs0+U08I0fzUQYAle2+18JZeyd7LMoZK0DQeM6KDhqFnrNbbI20tlysbC2AsmLGSBj5CDpaKaKcPWF04DtMMNmyfuiIv90CTy4pHC42jdAp74htR1hIzMal3Z+U9tf286qbZKWwqHNxszxzUpoz1OpYaLAExEtTGzIGkofIxpZ0kcR4Dwrpwbgt84kcxzAIxedfeGXW8rTwdKzrbXZnnCNJ2sFrMbYg9ry7yakuOjUS406lzwZNZITNk5ovLs0cflMle101DecQR72vApmZihrrjW6nF8q+5IVbZKAXNv4vGrxhfeaU9AK5s6rVvsL4bl8tcHtvscx4e1zakax1LyLI4ZZGHNMcrZr1XPutLWscXHyWgjQKcCxy2wiXNBP0p7LzI7Q2IQLvWvuiIitVK8ucoeW70NpM5Q8t3obSr6Ljsuzfd1HeX2PgJZXibY3VYM5Q8t3azaTOUPLd6G0q+iMuTfd1HeRwDsnxNsbqsGcoeW70NpM5Q8t3obSr6URlyb7uo7yXASyfE2xuqwZyh5bvQ2lxOE4eW70NpYArjRPLk33dR3kj+BbJ8TbG6rBnWHlH0dpTnWHlH0dpV2iURlya7uo7yXAWyvE2xuKxZ1h5R9HaTOsPKPo7SrtEojLk13dR3kcBbK8TbG4rFnWHlH0dpM6w8o+jtKu0SiMuTXd1HeRwFsrxNsbisWdYOW7tZtKRhKHlu9DaVdDVzojLk33dR3kx+BLK8TbG6rBnKHlu9DaTOUPLd6G0q+iWXJvu6jvKXASyfE2xuqwZyh5bvQ2lwztDyj6O0sFRdb2cKeXZru6jvJH8CWUM3xNsbqsOdoeUfR2kztDyj6O0q5RKJ5cm+7qO8q+A1leJtjcVjztDynejtJnaHlH0dpVyiUSy5N93Ud5HAayvE2xuKx52h5R9HaTO0PKPo7SrlEojLk13dR3kcBrK8TbG4rGcLQ8o+jtLjniHlO7G7Sr1Fwc1PLk13dR3kj+B7K8TbG4rLnmHlHsbtJniHlHsbtKrojLc13dR3kuA9leJtjcVozzDyndjdpM8w8o9jdpVdEZcmu7qO8jgPZfibY3FZjhmDjkP0M9qZ6h/5exvtVZUpZamu7q/lSH4Jsocz9v8AhWTPMP8AydjPapVaRGW5vS3V/KOBNlaH7f8AqvWiIvGXboiIhCIiIQVwKhETCrRERNCIiIQikIiELmiIkrAiIiSEREQhdThpREUlSc6IiISRERCEUFEQhdRRQiFFERE0kREQhEREIX//2Q=="/>
          <p:cNvSpPr>
            <a:spLocks noChangeAspect="1" noChangeArrowheads="1"/>
          </p:cNvSpPr>
          <p:nvPr/>
        </p:nvSpPr>
        <p:spPr bwMode="auto">
          <a:xfrm>
            <a:off x="1254919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 sz="1200"/>
          </a:p>
        </p:txBody>
      </p:sp>
      <p:pic>
        <p:nvPicPr>
          <p:cNvPr id="31747" name="Picture 8" descr="Indetectable es Intransmisible - El Blog de Stop S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61" y="728474"/>
            <a:ext cx="6174581" cy="322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pie de página 3"/>
          <p:cNvSpPr txBox="1">
            <a:spLocks/>
          </p:cNvSpPr>
          <p:nvPr/>
        </p:nvSpPr>
        <p:spPr>
          <a:xfrm>
            <a:off x="1902656" y="4650208"/>
            <a:ext cx="5338688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Dirección General de Salud Pública – Consejería de Sanidad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7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D761F4F-9F22-9D3C-C2C1-95A77F675131}"/>
              </a:ext>
            </a:extLst>
          </p:cNvPr>
          <p:cNvSpPr txBox="1">
            <a:spLocks/>
          </p:cNvSpPr>
          <p:nvPr/>
        </p:nvSpPr>
        <p:spPr>
          <a:xfrm>
            <a:off x="380450" y="195681"/>
            <a:ext cx="8464216" cy="65629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4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dirty="0" smtClean="0">
                <a:solidFill>
                  <a:srgbClr val="FF0000"/>
                </a:solidFill>
              </a:rPr>
              <a:t>Preguntas Introductorias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7" name="Marcador de contenido 2">
            <a:extLst/>
          </p:cNvPr>
          <p:cNvSpPr txBox="1">
            <a:spLocks/>
          </p:cNvSpPr>
          <p:nvPr/>
        </p:nvSpPr>
        <p:spPr>
          <a:xfrm>
            <a:off x="483632" y="1057118"/>
            <a:ext cx="9058574" cy="4235450"/>
          </a:xfrm>
          <a:prstGeom prst="rect">
            <a:avLst/>
          </a:prstGeom>
        </p:spPr>
        <p:txBody>
          <a:bodyPr/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ES" sz="2400" b="1" u="sng" dirty="0" smtClean="0">
                <a:solidFill>
                  <a:schemeClr val="accent1">
                    <a:lumMod val="50000"/>
                  </a:schemeClr>
                </a:solidFill>
              </a:rPr>
              <a:t>Cada año se celebra el día Mundial del Sida el 1 de diciembre, que fue declarado por primera vez en:</a:t>
            </a:r>
          </a:p>
          <a:p>
            <a:pPr algn="l">
              <a:defRPr/>
            </a:pPr>
            <a:endParaRPr lang="es-E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1983</a:t>
            </a:r>
            <a:endParaRPr lang="es-E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1988</a:t>
            </a:r>
            <a:endParaRPr lang="es-E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1998</a:t>
            </a:r>
            <a:endParaRPr lang="es-E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873045" y="4699445"/>
            <a:ext cx="5479026" cy="273844"/>
          </a:xfrm>
        </p:spPr>
        <p:txBody>
          <a:bodyPr/>
          <a:lstStyle/>
          <a:p>
            <a:r>
              <a:rPr lang="es-ES" dirty="0" smtClean="0"/>
              <a:t>Dirección General de Salud Pública  –  Consejería de Sanidad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344" y="2344994"/>
            <a:ext cx="1278205" cy="154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ailarina discriminada por otras como estigma soc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02" y="545887"/>
            <a:ext cx="5824538" cy="361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278500" y="78649"/>
            <a:ext cx="3713010" cy="366713"/>
          </a:xfrm>
          <a:noFill/>
        </p:spPr>
        <p:txBody>
          <a:bodyPr/>
          <a:lstStyle/>
          <a:p>
            <a:pPr>
              <a:defRPr/>
            </a:pPr>
            <a:r>
              <a:rPr lang="es-ES" sz="2400" dirty="0">
                <a:solidFill>
                  <a:srgbClr val="FF0000"/>
                </a:solidFill>
              </a:rPr>
              <a:t>Estigma del VIH</a:t>
            </a:r>
          </a:p>
        </p:txBody>
      </p:sp>
      <p:sp>
        <p:nvSpPr>
          <p:cNvPr id="4" name="Marcador de pie de página 3"/>
          <p:cNvSpPr txBox="1">
            <a:spLocks/>
          </p:cNvSpPr>
          <p:nvPr/>
        </p:nvSpPr>
        <p:spPr>
          <a:xfrm>
            <a:off x="1902656" y="4650208"/>
            <a:ext cx="5338688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Dirección General de Salud Pública – Consejería de Sanidad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4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560746" y="109835"/>
            <a:ext cx="5582840" cy="366713"/>
          </a:xfrm>
        </p:spPr>
        <p:txBody>
          <a:bodyPr/>
          <a:lstStyle/>
          <a:p>
            <a:pPr>
              <a:defRPr/>
            </a:pPr>
            <a:r>
              <a:rPr lang="es-ES" sz="2800" b="1" dirty="0">
                <a:solidFill>
                  <a:srgbClr val="FF0000"/>
                </a:solidFill>
              </a:rPr>
              <a:t>EN RESUMEN</a:t>
            </a:r>
          </a:p>
        </p:txBody>
      </p:sp>
      <p:sp>
        <p:nvSpPr>
          <p:cNvPr id="35843" name="Marcador de contenido 2"/>
          <p:cNvSpPr>
            <a:spLocks noGrp="1" noChangeArrowheads="1"/>
          </p:cNvSpPr>
          <p:nvPr>
            <p:ph idx="1"/>
          </p:nvPr>
        </p:nvSpPr>
        <p:spPr>
          <a:xfrm>
            <a:off x="400457" y="732977"/>
            <a:ext cx="8551443" cy="3093244"/>
          </a:xfrm>
        </p:spPr>
        <p:txBody>
          <a:bodyPr/>
          <a:lstStyle/>
          <a:p>
            <a:pPr algn="just">
              <a:buFontTx/>
              <a:buChar char="•"/>
              <a:defRPr/>
            </a:pPr>
            <a:r>
              <a:rPr lang="es-ES_tradnl" altLang="es-ES" sz="2000" b="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El VIH continúa siendo un importante problema de salud pública. Todos y todas somos susceptibles a la infección por VIH.</a:t>
            </a:r>
            <a:endParaRPr lang="es-ES_tradnl" altLang="es-ES" sz="2000" b="0" i="0" dirty="0" smtClean="0">
              <a:solidFill>
                <a:schemeClr val="accent1">
                  <a:lumMod val="50000"/>
                </a:schemeClr>
              </a:solidFill>
              <a:effectLst/>
              <a:cs typeface="Arial" panose="020B0604020202020204" pitchFamily="34" charset="0"/>
            </a:endParaRPr>
          </a:p>
          <a:p>
            <a:pPr algn="just">
              <a:buFontTx/>
              <a:buChar char="•"/>
              <a:defRPr/>
            </a:pPr>
            <a:endParaRPr lang="es-ES_tradnl" altLang="es-ES" sz="2000" b="0" i="0" dirty="0" smtClean="0">
              <a:solidFill>
                <a:schemeClr val="accent1">
                  <a:lumMod val="50000"/>
                </a:schemeClr>
              </a:solidFill>
              <a:effectLst/>
              <a:cs typeface="Arial" panose="020B0604020202020204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es-ES_tradnl" altLang="es-ES" sz="2000" b="0" i="0" dirty="0" smtClean="0">
                <a:solidFill>
                  <a:schemeClr val="accent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El </a:t>
            </a:r>
            <a:r>
              <a:rPr lang="es-ES_tradnl" altLang="es-ES" sz="2000" b="1" i="0" dirty="0" smtClean="0">
                <a:solidFill>
                  <a:schemeClr val="accent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preservativo masculino y el femenino han demostrado ser métodos muy eficaces </a:t>
            </a:r>
            <a:r>
              <a:rPr lang="es-ES_tradnl" altLang="es-ES" sz="2000" b="0" i="0" dirty="0" smtClean="0">
                <a:solidFill>
                  <a:schemeClr val="accent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en la prevención de la transmisión del VIH.</a:t>
            </a:r>
            <a:endParaRPr lang="es-ES" altLang="es-ES" sz="2000" b="0" i="0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just">
              <a:buFontTx/>
              <a:buChar char="•"/>
              <a:defRPr/>
            </a:pPr>
            <a:endParaRPr lang="es-ES_tradnl" altLang="es-ES" sz="2000" b="0" i="0" dirty="0" smtClean="0">
              <a:solidFill>
                <a:schemeClr val="accent1">
                  <a:lumMod val="50000"/>
                </a:schemeClr>
              </a:solidFill>
              <a:effectLst/>
              <a:cs typeface="Arial" panose="020B0604020202020204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es-ES_tradnl" altLang="es-ES" sz="2000" b="0" i="0" dirty="0" smtClean="0">
                <a:solidFill>
                  <a:schemeClr val="accent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Su uso también es una forma muy eficaz para prevenir otras ITS. </a:t>
            </a:r>
            <a:endParaRPr lang="es-ES" altLang="es-ES" sz="2000" b="0" i="0" dirty="0" smtClean="0">
              <a:solidFill>
                <a:schemeClr val="accent1">
                  <a:lumMod val="50000"/>
                </a:schemeClr>
              </a:solidFill>
              <a:effectLst/>
              <a:cs typeface="Arial" panose="020B0604020202020204" pitchFamily="34" charset="0"/>
            </a:endParaRPr>
          </a:p>
          <a:p>
            <a:pPr algn="just">
              <a:buFontTx/>
              <a:buChar char="•"/>
              <a:defRPr/>
            </a:pPr>
            <a:endParaRPr lang="es-ES_tradnl" altLang="es-ES" sz="2000" b="0" i="0" dirty="0" smtClean="0">
              <a:solidFill>
                <a:schemeClr val="accent1">
                  <a:lumMod val="50000"/>
                </a:schemeClr>
              </a:solidFill>
              <a:effectLst/>
              <a:cs typeface="Arial" panose="020B0604020202020204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es-ES_tradnl" altLang="es-ES" sz="2000" b="0" i="0" dirty="0" smtClean="0">
                <a:solidFill>
                  <a:schemeClr val="accent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Usar el preservativo no debería ser un asunto de confianza o desconfianza sino de responsabilidad y cuidado.</a:t>
            </a:r>
          </a:p>
        </p:txBody>
      </p:sp>
      <p:sp>
        <p:nvSpPr>
          <p:cNvPr id="4" name="Marcador de pie de página 3"/>
          <p:cNvSpPr txBox="1">
            <a:spLocks/>
          </p:cNvSpPr>
          <p:nvPr/>
        </p:nvSpPr>
        <p:spPr>
          <a:xfrm>
            <a:off x="1902656" y="4650208"/>
            <a:ext cx="5338688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Dirección General de Salud Pública – Consejería de Sanidad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907625" y="2243727"/>
            <a:ext cx="7772400" cy="1021556"/>
          </a:xfrm>
        </p:spPr>
        <p:txBody>
          <a:bodyPr/>
          <a:lstStyle/>
          <a:p>
            <a:pPr algn="l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BLOQUE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6.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Recursos de </a:t>
            </a:r>
            <a:b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Información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1" name="Picture 4" descr="Símbolos famosos, lazo rojo contra el sida - Urban Comunicación Barcel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492" y="1612441"/>
            <a:ext cx="1053703" cy="145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pie de página 3"/>
          <p:cNvSpPr txBox="1">
            <a:spLocks/>
          </p:cNvSpPr>
          <p:nvPr/>
        </p:nvSpPr>
        <p:spPr>
          <a:xfrm>
            <a:off x="1902656" y="4650208"/>
            <a:ext cx="5338688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Dirección General de Salud Pública – Consejería de Sanidad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5372" y="121565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1800" b="1" dirty="0">
                <a:solidFill>
                  <a:srgbClr val="FF0000"/>
                </a:solidFill>
              </a:rPr>
              <a:t>COMUNIDAD DE MADRID RECURSOS VIH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300468" y="236981"/>
            <a:ext cx="3323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https://bit.ly/2lk32QG</a:t>
            </a:r>
            <a:endParaRPr lang="es-ES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28" y="646889"/>
            <a:ext cx="7109316" cy="34928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202" y="2539068"/>
            <a:ext cx="1386349" cy="1364226"/>
          </a:xfrm>
          <a:prstGeom prst="rect">
            <a:avLst/>
          </a:prstGeom>
        </p:spPr>
      </p:pic>
      <p:sp>
        <p:nvSpPr>
          <p:cNvPr id="8" name="Marcador de pie de página 3"/>
          <p:cNvSpPr txBox="1">
            <a:spLocks/>
          </p:cNvSpPr>
          <p:nvPr/>
        </p:nvSpPr>
        <p:spPr>
          <a:xfrm>
            <a:off x="1902656" y="4650208"/>
            <a:ext cx="5338688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Dirección General de Salud Pública – Consejería de Sanidad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8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Imagen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4410" b="7857"/>
          <a:stretch>
            <a:fillRect/>
          </a:stretch>
        </p:blipFill>
        <p:spPr bwMode="auto">
          <a:xfrm>
            <a:off x="425484" y="483257"/>
            <a:ext cx="4310063" cy="196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63807" y="160093"/>
            <a:ext cx="6863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1800" b="1" dirty="0">
                <a:solidFill>
                  <a:srgbClr val="FF0000"/>
                </a:solidFill>
              </a:rPr>
              <a:t>POR PURO PLACER</a:t>
            </a:r>
            <a:endParaRPr lang="es-ES" altLang="es-ES" sz="1050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651" y="100929"/>
            <a:ext cx="2500490" cy="42326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665" y="2483603"/>
            <a:ext cx="2765835" cy="173218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766738" y="194717"/>
            <a:ext cx="19688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>
                <a:solidFill>
                  <a:schemeClr val="bg1"/>
                </a:solidFill>
              </a:rPr>
              <a:t>https://www.porpuroplacer.es/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955" y="2547094"/>
            <a:ext cx="2456089" cy="2201444"/>
          </a:xfrm>
          <a:prstGeom prst="rect">
            <a:avLst/>
          </a:prstGeom>
        </p:spPr>
      </p:pic>
      <p:sp>
        <p:nvSpPr>
          <p:cNvPr id="10" name="Marcador de pie de página 3"/>
          <p:cNvSpPr txBox="1">
            <a:spLocks/>
          </p:cNvSpPr>
          <p:nvPr/>
        </p:nvSpPr>
        <p:spPr>
          <a:xfrm>
            <a:off x="1902656" y="4650208"/>
            <a:ext cx="5338688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Dirección General de Salud Pública – Consejería de Sanidad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5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503323" y="221098"/>
            <a:ext cx="5894784" cy="366713"/>
          </a:xfrm>
        </p:spPr>
        <p:txBody>
          <a:bodyPr/>
          <a:lstStyle/>
          <a:p>
            <a:pPr>
              <a:defRPr/>
            </a:pPr>
            <a:r>
              <a:rPr lang="es-ES" sz="2800" b="1" dirty="0">
                <a:solidFill>
                  <a:srgbClr val="FF0000"/>
                </a:solidFill>
              </a:rPr>
              <a:t>Recursos interesantes</a:t>
            </a:r>
          </a:p>
        </p:txBody>
      </p:sp>
      <p:sp>
        <p:nvSpPr>
          <p:cNvPr id="38915" name="Marcador de contenido 2"/>
          <p:cNvSpPr>
            <a:spLocks noGrp="1" noChangeArrowheads="1"/>
          </p:cNvSpPr>
          <p:nvPr>
            <p:ph idx="1"/>
          </p:nvPr>
        </p:nvSpPr>
        <p:spPr>
          <a:xfrm>
            <a:off x="791910" y="1084889"/>
            <a:ext cx="8884578" cy="2701528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altLang="es-ES" sz="1350" b="1" dirty="0"/>
              <a:t>Comunidad de Madrid: </a:t>
            </a:r>
            <a:r>
              <a:rPr lang="es-ES" sz="1350" dirty="0">
                <a:hlinkClick r:id="rId2"/>
              </a:rPr>
              <a:t>https://bit.ly/2lk32QG</a:t>
            </a:r>
            <a:endParaRPr lang="es-ES" sz="12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altLang="es-ES" sz="1350" b="1" dirty="0"/>
              <a:t>Por Puro Placer:</a:t>
            </a:r>
          </a:p>
          <a:p>
            <a:pPr marL="559594" lvl="3" indent="0">
              <a:buNone/>
            </a:pPr>
            <a:r>
              <a:rPr lang="es-ES" altLang="es-ES" sz="1350" u="sng" dirty="0">
                <a:hlinkClick r:id="rId3"/>
              </a:rPr>
              <a:t>https://www.porpuroplacer.es/</a:t>
            </a:r>
            <a:endParaRPr lang="es-ES" altLang="es-ES" sz="1350" dirty="0"/>
          </a:p>
          <a:p>
            <a:pPr marL="559594" lvl="3" indent="0">
              <a:buNone/>
            </a:pPr>
            <a:r>
              <a:rPr lang="es-ES" altLang="es-ES" sz="1350" u="sng" dirty="0">
                <a:hlinkClick r:id="rId4"/>
              </a:rPr>
              <a:t>https://www.instagram.com/porpuroplacer1/</a:t>
            </a:r>
            <a:r>
              <a:rPr lang="es-ES" altLang="es-ES" sz="1350" dirty="0"/>
              <a:t> </a:t>
            </a:r>
          </a:p>
          <a:p>
            <a:pPr marL="559594" lvl="3" indent="0">
              <a:buNone/>
            </a:pPr>
            <a:r>
              <a:rPr lang="es-ES" altLang="es-ES" sz="1350" u="sng" dirty="0">
                <a:hlinkClick r:id="rId5"/>
              </a:rPr>
              <a:t>https://www.facebook.com/PorPuroPlacer1/</a:t>
            </a:r>
            <a:endParaRPr lang="es-ES" altLang="es-E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altLang="es-ES" sz="1350" b="1" dirty="0" err="1"/>
              <a:t>Info</a:t>
            </a:r>
            <a:r>
              <a:rPr lang="es-ES" altLang="es-ES" sz="1350" b="1" dirty="0"/>
              <a:t> Cruz Roja: </a:t>
            </a:r>
            <a:r>
              <a:rPr lang="es-ES" altLang="es-ES" sz="1350" u="sng" dirty="0">
                <a:hlinkClick r:id="rId6"/>
              </a:rPr>
              <a:t>https://www.instagram.com/infovihcruzroja/?hl=es</a:t>
            </a:r>
            <a:r>
              <a:rPr lang="es-ES" altLang="es-ES" sz="135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altLang="es-ES" sz="1350" b="1" dirty="0" err="1"/>
              <a:t>Cesida</a:t>
            </a:r>
            <a:r>
              <a:rPr lang="es-ES" altLang="es-ES" sz="1350" b="1" dirty="0"/>
              <a:t>:</a:t>
            </a:r>
            <a:r>
              <a:rPr lang="es-ES" altLang="es-ES" sz="1350" dirty="0"/>
              <a:t> </a:t>
            </a:r>
            <a:r>
              <a:rPr lang="es-ES" altLang="es-ES" sz="1350" u="sng" dirty="0">
                <a:hlinkClick r:id="rId7"/>
              </a:rPr>
              <a:t>https://www.instagram.com/cesida/?hl=es</a:t>
            </a:r>
            <a:r>
              <a:rPr lang="es-ES" altLang="es-ES" sz="135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altLang="es-ES" sz="1350" b="1" dirty="0"/>
              <a:t>FELGTBI:</a:t>
            </a:r>
            <a:r>
              <a:rPr lang="es-ES" altLang="es-ES" sz="1350" dirty="0"/>
              <a:t> </a:t>
            </a:r>
            <a:r>
              <a:rPr lang="es-ES" altLang="es-ES" sz="1350" u="sng" dirty="0">
                <a:hlinkClick r:id="rId8"/>
              </a:rPr>
              <a:t>https://www.instagram.com/felgtbi/?hl=es</a:t>
            </a:r>
            <a:r>
              <a:rPr lang="es-ES" altLang="es-ES" sz="1350" u="sng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350" b="1" dirty="0"/>
              <a:t>MINISTERIO DE SANIDAD: </a:t>
            </a:r>
            <a:r>
              <a:rPr lang="es-ES" sz="1350" dirty="0">
                <a:hlinkClick r:id="rId9"/>
              </a:rPr>
              <a:t>https://www.sanidad.gob.es/ciudadanos/enfLesiones/enfTransmisibles/sida/home.htm</a:t>
            </a:r>
            <a:r>
              <a:rPr lang="es-ES" sz="1350" b="1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350" b="1" dirty="0"/>
              <a:t>ONUSIDA - DÍA MUNDIAL DEL SIDA</a:t>
            </a:r>
            <a:r>
              <a:rPr lang="es-ES" sz="1350" dirty="0"/>
              <a:t>: </a:t>
            </a:r>
            <a:r>
              <a:rPr lang="es-ES" sz="1350" dirty="0">
                <a:hlinkClick r:id="rId10"/>
              </a:rPr>
              <a:t>https://www.unaids.org/es/World_AIDS_Day</a:t>
            </a:r>
            <a:endParaRPr lang="es-ES" sz="1350" dirty="0"/>
          </a:p>
          <a:p>
            <a:pPr algn="l">
              <a:buFontTx/>
              <a:buChar char="•"/>
            </a:pPr>
            <a:endParaRPr lang="es-ES" altLang="es-ES" sz="1350" dirty="0"/>
          </a:p>
        </p:txBody>
      </p:sp>
      <p:sp>
        <p:nvSpPr>
          <p:cNvPr id="4" name="Marcador de pie de página 3"/>
          <p:cNvSpPr txBox="1">
            <a:spLocks/>
          </p:cNvSpPr>
          <p:nvPr/>
        </p:nvSpPr>
        <p:spPr>
          <a:xfrm>
            <a:off x="1902656" y="4650208"/>
            <a:ext cx="5338688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Dirección General de Salud Pública – Consejería de Sanidad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0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9D04698-D1DF-CF4A-8558-2D50FAA57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332" y="1682806"/>
            <a:ext cx="4896651" cy="1790700"/>
          </a:xfrm>
        </p:spPr>
        <p:txBody>
          <a:bodyPr/>
          <a:lstStyle/>
          <a:p>
            <a:pPr algn="l"/>
            <a:r>
              <a:rPr lang="es-ES" dirty="0">
                <a:solidFill>
                  <a:srgbClr val="FF0000"/>
                </a:solidFill>
              </a:rPr>
              <a:t>Muchas gracias</a:t>
            </a:r>
            <a:br>
              <a:rPr lang="es-ES" dirty="0">
                <a:solidFill>
                  <a:srgbClr val="FF0000"/>
                </a:solidFill>
              </a:rPr>
            </a:b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B9DFE8-8EDB-4C4E-823A-04C306664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4806" y="4699445"/>
            <a:ext cx="5131558" cy="273844"/>
          </a:xfrm>
        </p:spPr>
        <p:txBody>
          <a:bodyPr/>
          <a:lstStyle/>
          <a:p>
            <a:r>
              <a:rPr lang="es-ES" dirty="0"/>
              <a:t>Dirección General </a:t>
            </a:r>
            <a:r>
              <a:rPr lang="es-ES" dirty="0" smtClean="0"/>
              <a:t>de Salud Pública </a:t>
            </a:r>
            <a:r>
              <a:rPr lang="es-ES" dirty="0"/>
              <a:t>–  Consejería </a:t>
            </a:r>
            <a:r>
              <a:rPr lang="es-ES" dirty="0" smtClean="0"/>
              <a:t>de Sanidad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668" y="76840"/>
            <a:ext cx="2272352" cy="45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7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873045" y="4699445"/>
            <a:ext cx="5479026" cy="273844"/>
          </a:xfrm>
        </p:spPr>
        <p:txBody>
          <a:bodyPr/>
          <a:lstStyle/>
          <a:p>
            <a:r>
              <a:rPr lang="es-ES" dirty="0" smtClean="0"/>
              <a:t>Dirección General de Salud Pública  –  Consejería de Sanidad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760" y="569702"/>
            <a:ext cx="2374478" cy="337511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81616" y="569702"/>
            <a:ext cx="55398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</a:rPr>
              <a:t>Cada 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el 1 de diciembre, </a:t>
            </a: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</a:rPr>
              <a:t>se 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conmemora el Día Mundial del </a:t>
            </a: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</a:rPr>
              <a:t>Sida,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para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apoyar a las personas que viven con el VIH y recordar a las que han fallecido por enfermedades relacionadas con el sida.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Por primera vez se estableció en 1988, y fue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el primer día dedicado a la salud en todo el mundo. </a:t>
            </a:r>
            <a:endParaRPr lang="es-E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Cada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año gira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en torno a un tema diferente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es-E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</a:rPr>
              <a:t>En 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2024 el lema es</a:t>
            </a:r>
            <a:r>
              <a:rPr lang="es-ES" sz="1600" dirty="0"/>
              <a:t> </a:t>
            </a:r>
            <a:r>
              <a:rPr lang="es-ES" sz="1600" b="1" dirty="0">
                <a:solidFill>
                  <a:srgbClr val="C00000"/>
                </a:solidFill>
              </a:rPr>
              <a:t>Sigamos el camino de los derechos</a:t>
            </a:r>
            <a:r>
              <a:rPr lang="es-ES" sz="16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5176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EAAB34-5319-2944-A42E-9BFF6B42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2356" y="4687607"/>
            <a:ext cx="4449170" cy="273844"/>
          </a:xfrm>
        </p:spPr>
        <p:txBody>
          <a:bodyPr anchor="ctr">
            <a:normAutofit fontScale="85000" lnSpcReduction="10000"/>
          </a:bodyPr>
          <a:lstStyle/>
          <a:p>
            <a:r>
              <a:rPr lang="es-ES" dirty="0"/>
              <a:t>Dirección General de Salud Pública - Consejería de Sanidad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8195352F-72E4-A14B-86AA-91AF0CF15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07" y="89665"/>
            <a:ext cx="8464216" cy="58540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algn="l"/>
            <a:r>
              <a:rPr lang="es-ES" sz="2400" dirty="0" smtClean="0">
                <a:solidFill>
                  <a:srgbClr val="FF0000"/>
                </a:solidFill>
              </a:rPr>
              <a:t>Objetivos ONUSIDA para el año 2030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695" y="1062596"/>
            <a:ext cx="48196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E4F88CC-5187-556A-82B5-FA44470CD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901" y="2089748"/>
            <a:ext cx="7886700" cy="705246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Bloque 2. Datos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DB6FED-59E6-A318-4FE4-28D59B4F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3391" y="4699445"/>
            <a:ext cx="5152030" cy="273844"/>
          </a:xfrm>
        </p:spPr>
        <p:txBody>
          <a:bodyPr/>
          <a:lstStyle/>
          <a:p>
            <a:r>
              <a:rPr lang="es-ES" dirty="0"/>
              <a:t>Dirección General de Salud Pública - Consejería de Sanidad</a:t>
            </a:r>
          </a:p>
        </p:txBody>
      </p:sp>
      <p:pic>
        <p:nvPicPr>
          <p:cNvPr id="8" name="Picture 4" descr="Símbolos famosos, lazo rojo contra el sida - Urban Comunicación Barcel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45" y="1470027"/>
            <a:ext cx="140493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9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761F4F-9F22-9D3C-C2C1-95A77F67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92" y="304800"/>
            <a:ext cx="8464216" cy="656299"/>
          </a:xfrm>
        </p:spPr>
        <p:txBody>
          <a:bodyPr/>
          <a:lstStyle/>
          <a:p>
            <a:pPr algn="l"/>
            <a:r>
              <a:rPr lang="es-ES" sz="3200" dirty="0" smtClean="0">
                <a:solidFill>
                  <a:srgbClr val="FF0000"/>
                </a:solidFill>
              </a:rPr>
              <a:t>Preguntas Introductorias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02D988-5139-46CF-0045-0D1D24EB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1379" y="4699445"/>
            <a:ext cx="5643349" cy="273844"/>
          </a:xfrm>
        </p:spPr>
        <p:txBody>
          <a:bodyPr/>
          <a:lstStyle/>
          <a:p>
            <a:r>
              <a:rPr lang="es-ES" dirty="0"/>
              <a:t>Dirección </a:t>
            </a:r>
            <a:r>
              <a:rPr lang="es-ES" sz="1200" dirty="0" smtClean="0"/>
              <a:t>General</a:t>
            </a:r>
            <a:r>
              <a:rPr lang="es-ES" dirty="0" smtClean="0"/>
              <a:t> de Salud Pública - </a:t>
            </a:r>
            <a:r>
              <a:rPr lang="es-ES" dirty="0"/>
              <a:t>Consejería </a:t>
            </a:r>
            <a:r>
              <a:rPr lang="es-ES" dirty="0" smtClean="0"/>
              <a:t>de Sanidad</a:t>
            </a:r>
            <a:endParaRPr lang="es-ES" dirty="0"/>
          </a:p>
        </p:txBody>
      </p:sp>
      <p:sp>
        <p:nvSpPr>
          <p:cNvPr id="6" name="Marcador de contenido 2">
            <a:extLst/>
          </p:cNvPr>
          <p:cNvSpPr>
            <a:spLocks noGrp="1"/>
          </p:cNvSpPr>
          <p:nvPr>
            <p:ph idx="1"/>
          </p:nvPr>
        </p:nvSpPr>
        <p:spPr>
          <a:xfrm>
            <a:off x="47501" y="1100434"/>
            <a:ext cx="9942022" cy="4235450"/>
          </a:xfrm>
        </p:spPr>
        <p:txBody>
          <a:bodyPr/>
          <a:lstStyle/>
          <a:p>
            <a:pPr>
              <a:defRPr/>
            </a:pPr>
            <a:r>
              <a:rPr lang="es-ES" sz="2400" b="1" i="0" u="sng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En </a:t>
            </a:r>
            <a:r>
              <a:rPr lang="es-ES" sz="2400" b="1" i="0" u="sng" dirty="0">
                <a:solidFill>
                  <a:schemeClr val="accent1">
                    <a:lumMod val="50000"/>
                  </a:schemeClr>
                </a:solidFill>
                <a:effectLst/>
              </a:rPr>
              <a:t>España viven ………personas con diagnóstico de </a:t>
            </a:r>
            <a:r>
              <a:rPr lang="es-ES" sz="2400" b="1" i="0" u="sng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VIH</a:t>
            </a:r>
          </a:p>
          <a:p>
            <a:pPr>
              <a:defRPr/>
            </a:pPr>
            <a:endParaRPr lang="es-E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s-ES" sz="240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ntre </a:t>
            </a:r>
            <a:r>
              <a:rPr lang="es-ES" sz="2400" i="0" dirty="0">
                <a:solidFill>
                  <a:schemeClr val="accent1">
                    <a:lumMod val="50000"/>
                  </a:schemeClr>
                </a:solidFill>
                <a:effectLst/>
              </a:rPr>
              <a:t>12.000 y 15.000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s-ES" sz="240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ntre </a:t>
            </a:r>
            <a:r>
              <a:rPr lang="es-ES" sz="2400" i="0" dirty="0">
                <a:solidFill>
                  <a:schemeClr val="accent1">
                    <a:lumMod val="50000"/>
                  </a:schemeClr>
                </a:solidFill>
                <a:effectLst/>
              </a:rPr>
              <a:t>28.000 y 40.000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s-ES" sz="240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ntre 133.000 </a:t>
            </a:r>
            <a:r>
              <a:rPr lang="es-ES" sz="2400" i="0" dirty="0">
                <a:solidFill>
                  <a:schemeClr val="accent1">
                    <a:lumMod val="50000"/>
                  </a:schemeClr>
                </a:solidFill>
                <a:effectLst/>
              </a:rPr>
              <a:t>y </a:t>
            </a:r>
            <a:r>
              <a:rPr lang="es-ES" sz="240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165.000</a:t>
            </a:r>
            <a:endParaRPr lang="es-ES" sz="2400" i="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44" y="2211242"/>
            <a:ext cx="1263664" cy="15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0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761F4F-9F22-9D3C-C2C1-95A77F67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92" y="304800"/>
            <a:ext cx="8464216" cy="656299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rgbClr val="FF0000"/>
                </a:solidFill>
              </a:rPr>
              <a:t>Preguntas Introductorias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02D988-5139-46CF-0045-0D1D24EB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0325" y="4591695"/>
            <a:ext cx="5643349" cy="273844"/>
          </a:xfrm>
        </p:spPr>
        <p:txBody>
          <a:bodyPr/>
          <a:lstStyle/>
          <a:p>
            <a:r>
              <a:rPr lang="es-ES" dirty="0"/>
              <a:t>Dirección </a:t>
            </a:r>
            <a:r>
              <a:rPr lang="es-ES" sz="1200" dirty="0" smtClean="0"/>
              <a:t>General</a:t>
            </a:r>
            <a:r>
              <a:rPr lang="es-ES" dirty="0" smtClean="0"/>
              <a:t> de Salud Pública - </a:t>
            </a:r>
            <a:r>
              <a:rPr lang="es-ES" dirty="0"/>
              <a:t>Consejería </a:t>
            </a:r>
            <a:r>
              <a:rPr lang="es-ES" dirty="0" smtClean="0"/>
              <a:t>de Sanidad</a:t>
            </a:r>
            <a:endParaRPr lang="es-ES" dirty="0"/>
          </a:p>
        </p:txBody>
      </p:sp>
      <p:sp>
        <p:nvSpPr>
          <p:cNvPr id="8" name="Marcador de contenido 2">
            <a:extLst/>
          </p:cNvPr>
          <p:cNvSpPr>
            <a:spLocks noGrp="1"/>
          </p:cNvSpPr>
          <p:nvPr>
            <p:ph idx="1"/>
          </p:nvPr>
        </p:nvSpPr>
        <p:spPr>
          <a:xfrm>
            <a:off x="113819" y="1129190"/>
            <a:ext cx="10532225" cy="2234267"/>
          </a:xfrm>
        </p:spPr>
        <p:txBody>
          <a:bodyPr/>
          <a:lstStyle/>
          <a:p>
            <a:pPr>
              <a:defRPr/>
            </a:pPr>
            <a:r>
              <a:rPr lang="es-ES" sz="2000" b="1" i="0" u="sng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En </a:t>
            </a:r>
            <a:r>
              <a:rPr lang="es-ES" sz="2000" b="1" i="0" u="sng" dirty="0">
                <a:solidFill>
                  <a:schemeClr val="accent1">
                    <a:lumMod val="50000"/>
                  </a:schemeClr>
                </a:solidFill>
                <a:effectLst/>
              </a:rPr>
              <a:t>la Comunidad de Madrid un </a:t>
            </a:r>
            <a:r>
              <a:rPr lang="es-ES" sz="2000" b="1" i="0" u="sng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34,8% </a:t>
            </a:r>
            <a:r>
              <a:rPr lang="es-ES" sz="2000" b="1" i="0" u="sng" dirty="0">
                <a:solidFill>
                  <a:schemeClr val="accent1">
                    <a:lumMod val="50000"/>
                  </a:schemeClr>
                </a:solidFill>
                <a:effectLst/>
              </a:rPr>
              <a:t>de los diagnósticos de VIH están </a:t>
            </a:r>
            <a:endParaRPr lang="es-ES" sz="2000" b="1" i="0" u="sng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s-ES" sz="200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En </a:t>
            </a:r>
            <a:r>
              <a:rPr lang="es-ES" sz="2000" i="0" dirty="0">
                <a:solidFill>
                  <a:schemeClr val="accent1">
                    <a:lumMod val="50000"/>
                  </a:schemeClr>
                </a:solidFill>
                <a:effectLst/>
              </a:rPr>
              <a:t>las personas de </a:t>
            </a:r>
            <a:r>
              <a:rPr lang="es-ES" sz="200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20 </a:t>
            </a:r>
            <a:r>
              <a:rPr lang="es-ES" sz="2000" i="0" dirty="0">
                <a:solidFill>
                  <a:schemeClr val="accent1">
                    <a:lumMod val="50000"/>
                  </a:schemeClr>
                </a:solidFill>
                <a:effectLst/>
              </a:rPr>
              <a:t>a </a:t>
            </a:r>
            <a:r>
              <a:rPr lang="es-ES" sz="200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29 </a:t>
            </a:r>
            <a:r>
              <a:rPr lang="es-ES" sz="2000" i="0" dirty="0">
                <a:solidFill>
                  <a:schemeClr val="accent1">
                    <a:lumMod val="50000"/>
                  </a:schemeClr>
                </a:solidFill>
                <a:effectLst/>
              </a:rPr>
              <a:t>años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s-ES" sz="2000" i="0" dirty="0">
                <a:solidFill>
                  <a:schemeClr val="accent1">
                    <a:lumMod val="50000"/>
                  </a:schemeClr>
                </a:solidFill>
                <a:effectLst/>
              </a:rPr>
              <a:t>En las personas de </a:t>
            </a:r>
            <a:r>
              <a:rPr lang="es-ES" sz="200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30 </a:t>
            </a:r>
            <a:r>
              <a:rPr lang="es-ES" sz="2000" i="0" dirty="0">
                <a:solidFill>
                  <a:schemeClr val="accent1">
                    <a:lumMod val="50000"/>
                  </a:schemeClr>
                </a:solidFill>
                <a:effectLst/>
              </a:rPr>
              <a:t>a </a:t>
            </a:r>
            <a:r>
              <a:rPr lang="es-ES" sz="200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39 </a:t>
            </a:r>
            <a:r>
              <a:rPr lang="es-ES" sz="2000" i="0" dirty="0">
                <a:solidFill>
                  <a:schemeClr val="accent1">
                    <a:lumMod val="50000"/>
                  </a:schemeClr>
                </a:solidFill>
                <a:effectLst/>
              </a:rPr>
              <a:t>años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s-ES" sz="2000" i="0" dirty="0">
                <a:solidFill>
                  <a:schemeClr val="accent1">
                    <a:lumMod val="50000"/>
                  </a:schemeClr>
                </a:solidFill>
                <a:effectLst/>
              </a:rPr>
              <a:t>En las personas de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40</a:t>
            </a:r>
            <a:r>
              <a:rPr lang="es-ES" sz="200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s-ES" sz="2000" i="0" dirty="0">
                <a:solidFill>
                  <a:schemeClr val="accent1">
                    <a:lumMod val="50000"/>
                  </a:schemeClr>
                </a:solidFill>
                <a:effectLst/>
              </a:rPr>
              <a:t>a 49 años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674" y="2357428"/>
            <a:ext cx="1226113" cy="148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EAAB34-5319-2944-A42E-9BFF6B42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2356" y="4687607"/>
            <a:ext cx="4449170" cy="273844"/>
          </a:xfrm>
        </p:spPr>
        <p:txBody>
          <a:bodyPr anchor="ctr">
            <a:normAutofit fontScale="85000" lnSpcReduction="10000"/>
          </a:bodyPr>
          <a:lstStyle/>
          <a:p>
            <a:r>
              <a:rPr lang="es-ES" dirty="0"/>
              <a:t>Dirección General de Salud Pública - Consejería de Sanidad</a:t>
            </a:r>
          </a:p>
        </p:txBody>
      </p:sp>
      <p:pic>
        <p:nvPicPr>
          <p:cNvPr id="1026" name="Picture 2" descr="Hoja informativa — Últimas estadísticas sobre el estado d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52" y="382366"/>
            <a:ext cx="63817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8195352F-72E4-A14B-86AA-91AF0CF15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07" y="89665"/>
            <a:ext cx="8464216" cy="58540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algn="l"/>
            <a:r>
              <a:rPr lang="es-ES" sz="2400" dirty="0" smtClean="0">
                <a:solidFill>
                  <a:srgbClr val="FF0000"/>
                </a:solidFill>
              </a:rPr>
              <a:t>Situación en </a:t>
            </a:r>
            <a:r>
              <a:rPr lang="es-ES" sz="2400" dirty="0" smtClean="0">
                <a:solidFill>
                  <a:srgbClr val="FF0000"/>
                </a:solidFill>
              </a:rPr>
              <a:t>el Mundo – Estimación año 2023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848541" y="1696339"/>
            <a:ext cx="208735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dirty="0" smtClean="0"/>
              <a:t>En 2023</a:t>
            </a:r>
            <a:r>
              <a:rPr lang="es-ES" dirty="0"/>
              <a:t>, 39,9 millones de personas vivían con VIH en el </a:t>
            </a:r>
            <a:r>
              <a:rPr lang="es-ES" dirty="0" smtClean="0"/>
              <a:t>mundo.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79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queta_para consejeri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iseño personalizado">
  <a:themeElements>
    <a:clrScheme name="Personalizar 5">
      <a:dk1>
        <a:srgbClr val="46464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aqueta_para consejeri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iseño personalizado">
  <a:themeElements>
    <a:clrScheme name="Personalizar 5">
      <a:dk1>
        <a:srgbClr val="46464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maqueta_para consejeri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Diseño personalizado">
  <a:themeElements>
    <a:clrScheme name="Personalizar 5">
      <a:dk1>
        <a:srgbClr val="46464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maqueta_para consejerias.thmx</Template>
  <TotalTime>948</TotalTime>
  <Words>2127</Words>
  <Application>Microsoft Office PowerPoint</Application>
  <PresentationFormat>Presentación en pantalla (16:9)</PresentationFormat>
  <Paragraphs>249</Paragraphs>
  <Slides>36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36</vt:i4>
      </vt:variant>
    </vt:vector>
  </HeadingPairs>
  <TitlesOfParts>
    <vt:vector size="50" baseType="lpstr">
      <vt:lpstr>ＭＳ Ｐゴシック</vt:lpstr>
      <vt:lpstr>Arial</vt:lpstr>
      <vt:lpstr>Arial Narrow</vt:lpstr>
      <vt:lpstr>Calibri</vt:lpstr>
      <vt:lpstr>Lato</vt:lpstr>
      <vt:lpstr>Leelawadee UI</vt:lpstr>
      <vt:lpstr>Leelawadee UI Semilight</vt:lpstr>
      <vt:lpstr>Wingdings</vt:lpstr>
      <vt:lpstr>maqueta_para consejerias</vt:lpstr>
      <vt:lpstr>1_Diseño personalizado</vt:lpstr>
      <vt:lpstr>1_maqueta_para consejerias</vt:lpstr>
      <vt:lpstr>2_Diseño personalizado</vt:lpstr>
      <vt:lpstr>2_maqueta_para consejerias</vt:lpstr>
      <vt:lpstr>3_Diseño personalizado</vt:lpstr>
      <vt:lpstr>Presentación de PowerPoint</vt:lpstr>
      <vt:lpstr>Bloque 1.  Conmemoración  Día Mundial Sida</vt:lpstr>
      <vt:lpstr>Presentación de PowerPoint</vt:lpstr>
      <vt:lpstr>Presentación de PowerPoint</vt:lpstr>
      <vt:lpstr>Objetivos ONUSIDA para el año 2030</vt:lpstr>
      <vt:lpstr>Bloque 2. Datos</vt:lpstr>
      <vt:lpstr>Preguntas Introductorias</vt:lpstr>
      <vt:lpstr>Preguntas Introductorias</vt:lpstr>
      <vt:lpstr>Situación en el Mundo – Estimación año 2023</vt:lpstr>
      <vt:lpstr>Situación en el Mundo – Europa- España, Año 2022</vt:lpstr>
      <vt:lpstr>Situación en la Comunidad de Madrid. Nuevos diagnósticos VIH  Datos actualizados a 30/09/2024</vt:lpstr>
      <vt:lpstr>Situación en la Comunidad de Madrid. Nuevos diagnósticos VIH  Datos actualizados a 30/09/2024</vt:lpstr>
      <vt:lpstr>   BLOQUE 3.   Transmisión y Protección</vt:lpstr>
      <vt:lpstr>Preguntas Introductorias</vt:lpstr>
      <vt:lpstr>Presentación de PowerPoint</vt:lpstr>
      <vt:lpstr>Cómo se transmite...</vt:lpstr>
      <vt:lpstr>Cómo se transmite...</vt:lpstr>
      <vt:lpstr>Presentación de PowerPoint</vt:lpstr>
      <vt:lpstr>Cómo NO se transmite...</vt:lpstr>
      <vt:lpstr>BLOQUE 4.  Síntomas</vt:lpstr>
      <vt:lpstr>Preguntas Introductorias</vt:lpstr>
      <vt:lpstr>¿Qué síntomas da?</vt:lpstr>
      <vt:lpstr>¿Cómo sé si tengo VIH?</vt:lpstr>
      <vt:lpstr>Presentación de PowerPoint</vt:lpstr>
      <vt:lpstr>Pruebas diagnósticas de VIH</vt:lpstr>
      <vt:lpstr>BLOQUE 5.  Vivir con VIH</vt:lpstr>
      <vt:lpstr>Preguntas Introductorias</vt:lpstr>
      <vt:lpstr>Vivir con VIH</vt:lpstr>
      <vt:lpstr>Presentación de PowerPoint</vt:lpstr>
      <vt:lpstr>Estigma del VIH</vt:lpstr>
      <vt:lpstr>EN RESUMEN</vt:lpstr>
      <vt:lpstr>BLOQUE 6.  Recursos de  Información</vt:lpstr>
      <vt:lpstr>Presentación de PowerPoint</vt:lpstr>
      <vt:lpstr>Presentación de PowerPoint</vt:lpstr>
      <vt:lpstr>Recursos interesantes</vt:lpstr>
      <vt:lpstr>Muchas 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 que se va a realizar</dc:title>
  <dc:creator>RODRIGUEZ GONZALEZ, PEDRO JESUS</dc:creator>
  <cp:lastModifiedBy>Fernandez Rodriguez.Silvia</cp:lastModifiedBy>
  <cp:revision>49</cp:revision>
  <dcterms:created xsi:type="dcterms:W3CDTF">2022-08-16T09:40:46Z</dcterms:created>
  <dcterms:modified xsi:type="dcterms:W3CDTF">2024-10-28T09:38:16Z</dcterms:modified>
</cp:coreProperties>
</file>